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268" r:id="rId4"/>
    <p:sldId id="270" r:id="rId5"/>
    <p:sldId id="257" r:id="rId6"/>
    <p:sldId id="261" r:id="rId7"/>
    <p:sldId id="258" r:id="rId8"/>
    <p:sldId id="260" r:id="rId9"/>
    <p:sldId id="256" r:id="rId10"/>
    <p:sldId id="259" r:id="rId11"/>
    <p:sldId id="271" r:id="rId12"/>
    <p:sldId id="262" r:id="rId13"/>
    <p:sldId id="274" r:id="rId14"/>
    <p:sldId id="275" r:id="rId15"/>
    <p:sldId id="276" r:id="rId16"/>
    <p:sldId id="282" r:id="rId17"/>
    <p:sldId id="272" r:id="rId18"/>
    <p:sldId id="265" r:id="rId19"/>
    <p:sldId id="264" r:id="rId20"/>
    <p:sldId id="279" r:id="rId21"/>
    <p:sldId id="281" r:id="rId22"/>
    <p:sldId id="278" r:id="rId23"/>
    <p:sldId id="273" r:id="rId24"/>
    <p:sldId id="266" r:id="rId25"/>
    <p:sldId id="277"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70B"/>
    <a:srgbClr val="808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61" autoAdjust="0"/>
  </p:normalViewPr>
  <p:slideViewPr>
    <p:cSldViewPr>
      <p:cViewPr varScale="1">
        <p:scale>
          <a:sx n="85" d="100"/>
          <a:sy n="85" d="100"/>
        </p:scale>
        <p:origin x="-11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1A881-50A2-4858-8FEA-191016D4954E}"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9C431-C449-46FA-BCD1-1E6188FD146C}" type="slidenum">
              <a:rPr lang="en-US" smtClean="0"/>
              <a:t>‹#›</a:t>
            </a:fld>
            <a:endParaRPr lang="en-US"/>
          </a:p>
        </p:txBody>
      </p:sp>
    </p:spTree>
    <p:extLst>
      <p:ext uri="{BB962C8B-B14F-4D97-AF65-F5344CB8AC3E}">
        <p14:creationId xmlns:p14="http://schemas.microsoft.com/office/powerpoint/2010/main" val="368114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the 3rd Century B.C. (about 75 years before Eratosthenes), a great Greek thinker figured out a way to measure the relative sizes and distances of the Moon and Sun. His name was Aristarchus of Samos (circa 310 - 230 BC).These calculations involve some straightforward logic and the application of simple geometry.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first thing that Aristarchus noticed was that when the Moon was eclipsed by the Earth you could see the Earth's shadow creep across the face of the Moon. Earth's shadow is circular, and if you assume that the Sun's rays are roughly parallel to one another that implies that the size of Earth's shadow at the distance of the Moon is equal to the size of Earth. It's not exactly true, but it's very close. From the arc of Earth's shadow you can estimate the size of it's full circle, then you measure the size of the Moon's circle. This tells you the </a:t>
            </a:r>
            <a:r>
              <a:rPr lang="en-US" sz="1200" b="0" i="1" kern="1200" dirty="0" smtClean="0">
                <a:solidFill>
                  <a:schemeClr val="tx1"/>
                </a:solidFill>
                <a:effectLst/>
                <a:latin typeface="+mn-lt"/>
                <a:ea typeface="+mn-ea"/>
                <a:cs typeface="+mn-cs"/>
              </a:rPr>
              <a:t>relative</a:t>
            </a:r>
            <a:r>
              <a:rPr lang="en-US" sz="1200" b="0" i="0" kern="1200" dirty="0" smtClean="0">
                <a:solidFill>
                  <a:schemeClr val="tx1"/>
                </a:solidFill>
                <a:effectLst/>
                <a:latin typeface="+mn-lt"/>
                <a:ea typeface="+mn-ea"/>
                <a:cs typeface="+mn-cs"/>
              </a:rPr>
              <a:t> size of the Earth to the Moon. </a:t>
            </a:r>
          </a:p>
          <a:p>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1</a:t>
            </a:fld>
            <a:endParaRPr lang="en-US"/>
          </a:p>
        </p:txBody>
      </p:sp>
    </p:spTree>
    <p:extLst>
      <p:ext uri="{BB962C8B-B14F-4D97-AF65-F5344CB8AC3E}">
        <p14:creationId xmlns:p14="http://schemas.microsoft.com/office/powerpoint/2010/main" val="340870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gnomon</a:t>
            </a:r>
            <a:r>
              <a:rPr lang="en-US" baseline="0" dirty="0" smtClean="0"/>
              <a:t> (vertical stick) observed over the course of a day will help you determine the cardinal directions for your observing location. Measure its shadow over several hours around midday. The shadow will be shortest at local noon and will point directly north (in the northern hemisphere). You can then draw an Azimuth circle: 0/360 degrees = North, 90 degrees = East, 180 degrees = South, 270 degrees = West. The azimuth of the Sun will then be 180-degrees from where the shadow lies on the Azimuth circle (e.g. if the shadow falls on 270 then the Sun’s azimuth angle is 90). </a:t>
            </a:r>
          </a:p>
          <a:p>
            <a:endParaRPr lang="en-US" baseline="0" dirty="0" smtClean="0"/>
          </a:p>
          <a:p>
            <a:r>
              <a:rPr lang="en-US" baseline="0" dirty="0" smtClean="0"/>
              <a:t>When you observe the shadow of the gnomon cast by the Sun at any time, the Altitude of the Sun is the angle made between the shadow and the end of the shadow to the Sun. The tangent of the angle is equal to the length of the gnomon divided by the length of the shadow. So Alt = </a:t>
            </a:r>
            <a:r>
              <a:rPr lang="en-US" baseline="0" dirty="0" err="1" smtClean="0"/>
              <a:t>Arctan</a:t>
            </a:r>
            <a:r>
              <a:rPr lang="en-US" baseline="0" dirty="0" smtClean="0"/>
              <a:t>(gnomon/shadow).  </a:t>
            </a:r>
          </a:p>
          <a:p>
            <a:endParaRPr lang="en-US" baseline="0" dirty="0" smtClean="0"/>
          </a:p>
          <a:p>
            <a:r>
              <a:rPr lang="en-US" baseline="0" dirty="0" smtClean="0"/>
              <a:t>To determine the alt and </a:t>
            </a:r>
            <a:r>
              <a:rPr lang="en-US" baseline="0" dirty="0" err="1" smtClean="0"/>
              <a:t>az</a:t>
            </a:r>
            <a:r>
              <a:rPr lang="en-US" baseline="0" dirty="0" smtClean="0"/>
              <a:t> of the Moon, you can use the azimuth circle and an astrolabe. See http://cse.ssl.berkeley.edu/AtHomeAstronomy/activity_07.html and http://cse.ssl.berkeley.edu/AtHomeAstronomy/activity_08.html for instructions on how to build and use one. All you need is a straw, some paper, and a metal washer. </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18</a:t>
            </a:fld>
            <a:endParaRPr lang="en-US"/>
          </a:p>
        </p:txBody>
      </p:sp>
    </p:spTree>
    <p:extLst>
      <p:ext uri="{BB962C8B-B14F-4D97-AF65-F5344CB8AC3E}">
        <p14:creationId xmlns:p14="http://schemas.microsoft.com/office/powerpoint/2010/main" val="423539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Spherical Law of cosines to calculate the angle </a:t>
            </a:r>
            <a:r>
              <a:rPr lang="en-US" dirty="0" smtClean="0"/>
              <a:t>ɸ between the Sun and Moon:</a:t>
            </a:r>
          </a:p>
          <a:p>
            <a:r>
              <a:rPr lang="en-US" dirty="0" smtClean="0"/>
              <a:t>ɸ = </a:t>
            </a:r>
            <a:r>
              <a:rPr lang="en-US" dirty="0" err="1" smtClean="0"/>
              <a:t>arccos</a:t>
            </a:r>
            <a:r>
              <a:rPr lang="en-US" dirty="0" smtClean="0"/>
              <a:t>[sin(</a:t>
            </a:r>
            <a:r>
              <a:rPr lang="en-US" dirty="0" err="1" smtClean="0"/>
              <a:t>az</a:t>
            </a:r>
            <a:r>
              <a:rPr lang="en-US" baseline="-25000" dirty="0" err="1" smtClean="0"/>
              <a:t>Sun</a:t>
            </a:r>
            <a:r>
              <a:rPr lang="en-US" baseline="0" dirty="0" smtClean="0"/>
              <a:t>)sin(</a:t>
            </a:r>
            <a:r>
              <a:rPr lang="en-US" baseline="0" dirty="0" err="1" smtClean="0"/>
              <a:t>az</a:t>
            </a:r>
            <a:r>
              <a:rPr lang="en-US" baseline="-25000" dirty="0" err="1" smtClean="0"/>
              <a:t>Moon</a:t>
            </a:r>
            <a:r>
              <a:rPr lang="en-US" baseline="0" dirty="0" smtClean="0"/>
              <a:t>) + |</a:t>
            </a:r>
            <a:r>
              <a:rPr lang="en-US" baseline="0" dirty="0" err="1" smtClean="0"/>
              <a:t>alt</a:t>
            </a:r>
            <a:r>
              <a:rPr lang="en-US" baseline="-25000" dirty="0" err="1" smtClean="0"/>
              <a:t>Sun</a:t>
            </a:r>
            <a:r>
              <a:rPr lang="en-US" baseline="0" dirty="0" smtClean="0"/>
              <a:t> – </a:t>
            </a:r>
            <a:r>
              <a:rPr lang="en-US" baseline="0" dirty="0" err="1" smtClean="0"/>
              <a:t>alt</a:t>
            </a:r>
            <a:r>
              <a:rPr lang="en-US" baseline="-25000" dirty="0" err="1" smtClean="0"/>
              <a:t>Moon</a:t>
            </a:r>
            <a:r>
              <a:rPr lang="en-US" baseline="0" dirty="0" err="1" smtClean="0"/>
              <a:t>|cos</a:t>
            </a:r>
            <a:r>
              <a:rPr lang="en-US" dirty="0" smtClean="0"/>
              <a:t>(</a:t>
            </a:r>
            <a:r>
              <a:rPr lang="en-US" dirty="0" err="1" smtClean="0"/>
              <a:t>az</a:t>
            </a:r>
            <a:r>
              <a:rPr lang="en-US" baseline="-25000" dirty="0" err="1" smtClean="0"/>
              <a:t>Sun</a:t>
            </a:r>
            <a:r>
              <a:rPr lang="en-US" baseline="0" dirty="0" smtClean="0"/>
              <a:t>)cos(</a:t>
            </a:r>
            <a:r>
              <a:rPr lang="en-US" baseline="0" dirty="0" err="1" smtClean="0"/>
              <a:t>az</a:t>
            </a:r>
            <a:r>
              <a:rPr lang="en-US" baseline="-25000" dirty="0" err="1" smtClean="0"/>
              <a:t>Moon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19</a:t>
            </a:fld>
            <a:endParaRPr lang="en-US"/>
          </a:p>
        </p:txBody>
      </p:sp>
    </p:spTree>
    <p:extLst>
      <p:ext uri="{BB962C8B-B14F-4D97-AF65-F5344CB8AC3E}">
        <p14:creationId xmlns:p14="http://schemas.microsoft.com/office/powerpoint/2010/main" val="125331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measurement is a difficult one to make because you need to determine when</a:t>
            </a:r>
            <a:r>
              <a:rPr lang="en-US" sz="1200" b="0" i="0" kern="1200" baseline="0" dirty="0" smtClean="0">
                <a:solidFill>
                  <a:schemeClr val="tx1"/>
                </a:solidFill>
                <a:effectLst/>
                <a:latin typeface="+mn-lt"/>
                <a:ea typeface="+mn-ea"/>
                <a:cs typeface="+mn-cs"/>
              </a:rPr>
              <a:t> the Moon is exactly in quarter phase, which may happen while the Moon is below the horizon or the Moon could be up but the Sun might be beneath the horizon. A good way to estimate it would be to graph the angle as a function of time.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Make the measurements several times over the few days before and after the quarter phase. This would allow you to graph the angle with time. You can then draw a curve through the points. Also graph the phase (or percentage of illumination) as a function of time. Again, draw a best fit curve through the data. Use the curve to estimate the time that the Moon was 50% illuminated and then look to the graph of angle and determine what the angle was at that time.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good news is that you get a chance to measure this angle twice per month.</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measurement was especially difficult for Aristarchus as trigonometry had not been invented yet.</a:t>
            </a:r>
          </a:p>
          <a:p>
            <a:r>
              <a:rPr lang="en-US" sz="1200" b="0" i="0" kern="1200" dirty="0" smtClean="0">
                <a:solidFill>
                  <a:schemeClr val="tx1"/>
                </a:solidFill>
                <a:effectLst/>
                <a:latin typeface="+mn-lt"/>
                <a:ea typeface="+mn-ea"/>
                <a:cs typeface="+mn-cs"/>
              </a:rPr>
              <a:t>He measured </a:t>
            </a:r>
            <a:r>
              <a:rPr lang="en-US" dirty="0" smtClean="0"/>
              <a:t>ɸ = </a:t>
            </a:r>
            <a:r>
              <a:rPr lang="en-US" sz="1200" b="0" i="0" kern="1200" dirty="0" smtClean="0">
                <a:solidFill>
                  <a:schemeClr val="tx1"/>
                </a:solidFill>
                <a:effectLst/>
                <a:latin typeface="+mn-lt"/>
                <a:ea typeface="+mn-ea"/>
                <a:cs typeface="+mn-cs"/>
              </a:rPr>
              <a:t>87°, and the real answer is </a:t>
            </a:r>
            <a:r>
              <a:rPr lang="en-US" dirty="0" smtClean="0"/>
              <a:t>ɸ</a:t>
            </a:r>
            <a:r>
              <a:rPr lang="en-US" sz="1200" b="0" i="0" kern="1200" dirty="0" smtClean="0">
                <a:solidFill>
                  <a:schemeClr val="tx1"/>
                </a:solidFill>
                <a:effectLst/>
                <a:latin typeface="+mn-lt"/>
                <a:ea typeface="+mn-ea"/>
                <a:cs typeface="+mn-cs"/>
              </a:rPr>
              <a:t> = 89.852°</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20</a:t>
            </a:fld>
            <a:endParaRPr lang="en-US"/>
          </a:p>
        </p:txBody>
      </p:sp>
    </p:spTree>
    <p:extLst>
      <p:ext uri="{BB962C8B-B14F-4D97-AF65-F5344CB8AC3E}">
        <p14:creationId xmlns:p14="http://schemas.microsoft.com/office/powerpoint/2010/main" val="73238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take a picture of the Sun, use a filter over your camera</a:t>
            </a:r>
            <a:r>
              <a:rPr lang="en-US" baseline="0" dirty="0" smtClean="0"/>
              <a:t> lens (neutral density or ).</a:t>
            </a:r>
          </a:p>
          <a:p>
            <a:endParaRPr lang="en-US" baseline="0" dirty="0" smtClean="0"/>
          </a:p>
          <a:p>
            <a:r>
              <a:rPr lang="en-US" baseline="0" dirty="0" smtClean="0"/>
              <a:t>If you can’t locate filter material. You could also try taking a picture of the Sun through clouds that are just thick enough to block a good deal of the sunlight but allow an image of the Sun to still make it through. Fog often presents an opportunity like this. You could also try snapping a picture at sunrise or sunset when the atmosphere has significantly dimmed the Sun.</a:t>
            </a:r>
          </a:p>
          <a:p>
            <a:endParaRPr lang="en-US" baseline="0" dirty="0" smtClean="0"/>
          </a:p>
          <a:p>
            <a:r>
              <a:rPr lang="en-US" baseline="0" dirty="0" smtClean="0"/>
              <a:t>If your camera allows for manual control of exposure parameters, the general rule to follow would be, zoomed in as far as possible, autofocus off and focus set to infinity, a shutter speed faster than 1/50 of a second, ISO setting less than 400, and an aperture of f/11 or higher. You may need to experiment with the settings depending on the time of day to get an image of the Sun’s disk and not a big saturated splotch.  </a:t>
            </a:r>
          </a:p>
          <a:p>
            <a:endParaRPr lang="en-US" baseline="0" dirty="0" smtClean="0"/>
          </a:p>
          <a:p>
            <a:r>
              <a:rPr lang="en-US" baseline="0" dirty="0" smtClean="0"/>
              <a:t>This chart if for solar eclipses and assumes that you have a neutral density filter. If you do not have such a filter you may wish to increase the shutter speed from these recommendations: http://www.mreclipse.com/SEphoto/image/SE-Exposure1w.GIF  </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22</a:t>
            </a:fld>
            <a:endParaRPr lang="en-US"/>
          </a:p>
        </p:txBody>
      </p:sp>
    </p:spTree>
    <p:extLst>
      <p:ext uri="{BB962C8B-B14F-4D97-AF65-F5344CB8AC3E}">
        <p14:creationId xmlns:p14="http://schemas.microsoft.com/office/powerpoint/2010/main" val="417700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Aristarchus was able to establish that the Sun was bigger than Earth. Since this was so, he reasoned that it would make more sense for Earth to orbit the Sun rather than the other way around.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But his contemporaries pointed to an argument that contradicted such an idea. The stars should exhibit </a:t>
            </a:r>
            <a:r>
              <a:rPr lang="en-US" sz="1200" b="1" i="0" kern="1200" dirty="0" smtClean="0">
                <a:solidFill>
                  <a:schemeClr val="tx1"/>
                </a:solidFill>
                <a:effectLst/>
                <a:latin typeface="+mn-lt"/>
                <a:ea typeface="+mn-ea"/>
                <a:cs typeface="+mn-cs"/>
              </a:rPr>
              <a:t>parallax</a:t>
            </a:r>
            <a:r>
              <a:rPr lang="en-US" sz="1200" b="0" i="0" kern="1200" dirty="0" smtClean="0">
                <a:solidFill>
                  <a:schemeClr val="tx1"/>
                </a:solidFill>
                <a:effectLst/>
                <a:latin typeface="+mn-lt"/>
                <a:ea typeface="+mn-ea"/>
                <a:cs typeface="+mn-cs"/>
              </a:rPr>
              <a:t> if Earth goes about the Sun.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Aristarchus supposed</a:t>
            </a:r>
            <a:r>
              <a:rPr lang="en-US" sz="1200" b="0" i="0" kern="1200" baseline="0" dirty="0" smtClean="0">
                <a:solidFill>
                  <a:schemeClr val="tx1"/>
                </a:solidFill>
                <a:effectLst/>
                <a:latin typeface="+mn-lt"/>
                <a:ea typeface="+mn-ea"/>
                <a:cs typeface="+mn-cs"/>
              </a:rPr>
              <a:t> that the stars were so far away that we could not measure their very small parallax. He thought at such great distances the Sun might appear as a star and wondered if the stars were in fact other suns with other worlds circling them.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was 2,300 years ago! He was absolutely right. But it would take some 2,000 years for his ideas to be vindicated. </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24</a:t>
            </a:fld>
            <a:endParaRPr lang="en-US"/>
          </a:p>
        </p:txBody>
      </p:sp>
    </p:spTree>
    <p:extLst>
      <p:ext uri="{BB962C8B-B14F-4D97-AF65-F5344CB8AC3E}">
        <p14:creationId xmlns:p14="http://schemas.microsoft.com/office/powerpoint/2010/main" val="90223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1: Photograph the Lunar Eclipse. </a:t>
            </a:r>
          </a:p>
          <a:p>
            <a:pPr marL="171450" indent="-171450">
              <a:buFontTx/>
              <a:buChar char="-"/>
            </a:pPr>
            <a:r>
              <a:rPr lang="en-US" baseline="0" dirty="0" smtClean="0"/>
              <a:t>Use the Mr. Eclipse website to determine the timing in your location of the eclipse events (www.MrEclipse.com)</a:t>
            </a:r>
          </a:p>
          <a:p>
            <a:pPr marL="171450" indent="-171450">
              <a:buFontTx/>
              <a:buChar char="-"/>
            </a:pPr>
            <a:r>
              <a:rPr lang="en-US" baseline="0" dirty="0" smtClean="0"/>
              <a:t>Use a digital camera mounted on a tripod. </a:t>
            </a:r>
          </a:p>
          <a:p>
            <a:pPr marL="171450" indent="-171450">
              <a:buFontTx/>
              <a:buChar char="-"/>
            </a:pPr>
            <a:r>
              <a:rPr lang="en-US" baseline="0" dirty="0" smtClean="0"/>
              <a:t>For best results use a camera that allows you to manually control the exposure settings (ISO, f/number, shutter speed). The brightness of the Moon changes substantially during an eclipse. Mr. Eclipse has a handy guide for settings to use on your camera to best photograph the Moon at different stages of the eclipse (http://www.mreclipse.com/LEphoto/image/LE-Exposure1w.GIF). Be sure to turn off your flash and set your focus to infinity. You may also want to set your optical zoom to its maximum value. </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3</a:t>
            </a:fld>
            <a:endParaRPr lang="en-US"/>
          </a:p>
        </p:txBody>
      </p:sp>
    </p:spTree>
    <p:extLst>
      <p:ext uri="{BB962C8B-B14F-4D97-AF65-F5344CB8AC3E}">
        <p14:creationId xmlns:p14="http://schemas.microsoft.com/office/powerpoint/2010/main" val="189033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 Draw a circle to match the arc of</a:t>
            </a:r>
            <a:r>
              <a:rPr lang="en-US" baseline="0" dirty="0" smtClean="0"/>
              <a:t> Earth’s shadow on the Moon.</a:t>
            </a:r>
          </a:p>
          <a:p>
            <a:pPr marL="171450" indent="-171450">
              <a:buFontTx/>
              <a:buChar char="-"/>
            </a:pPr>
            <a:r>
              <a:rPr lang="en-US" baseline="0" dirty="0" smtClean="0"/>
              <a:t>You can do this in PowerPoint, Photoshop, or several other photo editing or drawing programs. Insert a shape: circle</a:t>
            </a:r>
          </a:p>
          <a:p>
            <a:pPr marL="171450" indent="-171450">
              <a:buFontTx/>
              <a:buChar char="-"/>
            </a:pPr>
            <a:r>
              <a:rPr lang="en-US" baseline="0" dirty="0" smtClean="0"/>
              <a:t>You can also simply print out the image and draw the circle by hand (perhaps use a compass to draw the best circle). You may want to print the inverse (negative) image so as not to use up all your black ink on your printer. </a:t>
            </a:r>
          </a:p>
          <a:p>
            <a:pPr marL="171450" indent="-171450">
              <a:buFontTx/>
              <a:buChar char="-"/>
            </a:pPr>
            <a:endParaRPr lang="en-US" baseline="0" dirty="0" smtClean="0"/>
          </a:p>
          <a:p>
            <a:pPr marL="0" indent="0">
              <a:buFontTx/>
              <a:buNone/>
            </a:pPr>
            <a:r>
              <a:rPr lang="en-US" baseline="0" dirty="0" smtClean="0"/>
              <a:t>Step 3: Measure the size of the circle of Earth’s shadow and of the Moon.</a:t>
            </a:r>
          </a:p>
          <a:p>
            <a:pPr marL="171450" indent="-171450">
              <a:buFontTx/>
              <a:buChar char="-"/>
            </a:pPr>
            <a:r>
              <a:rPr lang="en-US" baseline="0" dirty="0" smtClean="0"/>
              <a:t>If you did this digitally (i.e. with PowerPoint), you can simply read off the height/width of the circle in the Drawing Tools &gt; Format menu. They should be equal unless you drew an ellipse and not a circle. This value is the diameter of the circle. The radius is half the diameter.</a:t>
            </a:r>
          </a:p>
          <a:p>
            <a:pPr marL="171450" indent="-171450">
              <a:buFontTx/>
              <a:buChar char="-"/>
            </a:pPr>
            <a:r>
              <a:rPr lang="en-US" baseline="0" dirty="0" smtClean="0"/>
              <a:t>If you printed the image, you can use a ruler to measure the diameter of the Earth shadow circle and of the Moon.</a:t>
            </a:r>
          </a:p>
          <a:p>
            <a:pPr marL="171450" indent="-171450">
              <a:buFontTx/>
              <a:buChar char="-"/>
            </a:pPr>
            <a:r>
              <a:rPr lang="en-US" baseline="0" dirty="0" smtClean="0"/>
              <a:t>Divide the values to determine the size of the Moon relative to the size of the Earth: </a:t>
            </a:r>
            <a:r>
              <a:rPr lang="en-US" baseline="0" dirty="0" err="1" smtClean="0"/>
              <a:t>R</a:t>
            </a:r>
            <a:r>
              <a:rPr lang="en-US" baseline="-25000" dirty="0" err="1" smtClean="0"/>
              <a:t>Moon</a:t>
            </a:r>
            <a:r>
              <a:rPr lang="en-US" baseline="0" dirty="0" smtClean="0"/>
              <a:t>/</a:t>
            </a:r>
            <a:r>
              <a:rPr lang="en-US" baseline="0" dirty="0" err="1" smtClean="0"/>
              <a:t>R</a:t>
            </a:r>
            <a:r>
              <a:rPr lang="en-US" baseline="-25000" dirty="0" err="1" smtClean="0"/>
              <a:t>Earth</a:t>
            </a:r>
            <a:r>
              <a:rPr lang="en-US" baseline="0" dirty="0" smtClean="0"/>
              <a:t> =  ?, where R is the radius.</a:t>
            </a:r>
          </a:p>
          <a:p>
            <a:pPr marL="171450" indent="-171450">
              <a:buFontTx/>
              <a:buChar char="-"/>
            </a:pPr>
            <a:r>
              <a:rPr lang="en-US" baseline="0" dirty="0" smtClean="0"/>
              <a:t>You should find </a:t>
            </a:r>
            <a:r>
              <a:rPr lang="en-US" baseline="0" dirty="0" err="1" smtClean="0"/>
              <a:t>R</a:t>
            </a:r>
            <a:r>
              <a:rPr lang="en-US" baseline="-25000" dirty="0" err="1" smtClean="0"/>
              <a:t>Moon</a:t>
            </a:r>
            <a:r>
              <a:rPr lang="en-US" baseline="0" dirty="0" smtClean="0"/>
              <a:t>/</a:t>
            </a:r>
            <a:r>
              <a:rPr lang="en-US" baseline="0" dirty="0" err="1" smtClean="0"/>
              <a:t>R</a:t>
            </a:r>
            <a:r>
              <a:rPr lang="en-US" baseline="-25000" dirty="0" err="1" smtClean="0"/>
              <a:t>Earth</a:t>
            </a:r>
            <a:r>
              <a:rPr lang="en-US" baseline="0" dirty="0" smtClean="0"/>
              <a:t> = 1.5”/3.9” (for this slide) = 0.385. </a:t>
            </a:r>
          </a:p>
          <a:p>
            <a:pPr marL="171450" indent="-171450">
              <a:buFontTx/>
              <a:buChar char="-"/>
            </a:pPr>
            <a:r>
              <a:rPr lang="en-US" baseline="0" dirty="0" smtClean="0"/>
              <a:t>For the simplest learning experience, you could end the activity here. To go more in-depth you can continue.</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4</a:t>
            </a:fld>
            <a:endParaRPr lang="en-US"/>
          </a:p>
        </p:txBody>
      </p:sp>
    </p:spTree>
    <p:extLst>
      <p:ext uri="{BB962C8B-B14F-4D97-AF65-F5344CB8AC3E}">
        <p14:creationId xmlns:p14="http://schemas.microsoft.com/office/powerpoint/2010/main" val="32379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down on the Earth-Moon-Sun system from above the Earth’s north pole: </a:t>
            </a:r>
          </a:p>
          <a:p>
            <a:endParaRPr lang="en-US" dirty="0" smtClean="0"/>
          </a:p>
          <a:p>
            <a:r>
              <a:rPr lang="en-US" dirty="0" smtClean="0"/>
              <a:t>This schematic</a:t>
            </a:r>
            <a:r>
              <a:rPr lang="en-US" baseline="0" dirty="0" smtClean="0"/>
              <a:t> drawing demonstrates why Earth’s shadow has an outer, not entirely dark, region, called the penumbra, and an inner dark shadow called the umbra. If the Sun were infinitely far away its rays would come in parallel to one another and Earth’s shadow would be a cylinder in space equal in width to the planet itself (blue lines). </a:t>
            </a:r>
          </a:p>
          <a:p>
            <a:endParaRPr lang="en-US" baseline="0" dirty="0" smtClean="0"/>
          </a:p>
          <a:p>
            <a:r>
              <a:rPr lang="en-US" baseline="0" dirty="0" smtClean="0"/>
              <a:t>Note #1: The umbra is not entirely empty of sunlight because Earth’s atmosphere refracts sunlight passing at the edges (limb) of the planet. Red light is bent more than blue light. So the Moon appears red when it is inside the umbra. </a:t>
            </a:r>
          </a:p>
          <a:p>
            <a:endParaRPr lang="en-US" baseline="0" dirty="0" smtClean="0"/>
          </a:p>
          <a:p>
            <a:r>
              <a:rPr lang="en-US" baseline="0" dirty="0" smtClean="0"/>
              <a:t>Note #2: If sun rays were coming in parallel (i.e. the Sun is infinitely far away) then the Sun would appear as an unresolved point in the sky; there would be no disk of the Sun. </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5</a:t>
            </a:fld>
            <a:endParaRPr lang="en-US"/>
          </a:p>
        </p:txBody>
      </p:sp>
    </p:spTree>
    <p:extLst>
      <p:ext uri="{BB962C8B-B14F-4D97-AF65-F5344CB8AC3E}">
        <p14:creationId xmlns:p14="http://schemas.microsoft.com/office/powerpoint/2010/main" val="188123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Sun appears to have a disk of about 0.5 degrees in width in the sky. This means that the true</a:t>
            </a:r>
            <a:r>
              <a:rPr lang="en-US" baseline="0" dirty="0" smtClean="0"/>
              <a:t> </a:t>
            </a:r>
            <a:r>
              <a:rPr lang="en-US" dirty="0" smtClean="0"/>
              <a:t>angle between the umbra and penumbra (as opposed to the grossly</a:t>
            </a:r>
            <a:r>
              <a:rPr lang="en-US" baseline="0" dirty="0" smtClean="0"/>
              <a:t> exaggerated one in the previous diagram</a:t>
            </a:r>
            <a:r>
              <a:rPr lang="en-US" dirty="0" smtClean="0"/>
              <a:t>) is 0.5 degrees. </a:t>
            </a:r>
          </a:p>
          <a:p>
            <a:endParaRPr lang="en-US" dirty="0" smtClean="0"/>
          </a:p>
          <a:p>
            <a:r>
              <a:rPr lang="en-US" dirty="0" smtClean="0"/>
              <a:t>By coincidence</a:t>
            </a:r>
            <a:r>
              <a:rPr lang="en-US" baseline="0" dirty="0" smtClean="0"/>
              <a:t>, the Moon is also 0.5 degrees in width in the sky. So the penumbra is one full Moon’s width in size.</a:t>
            </a:r>
          </a:p>
          <a:p>
            <a:endParaRPr lang="en-US" baseline="0" dirty="0" smtClean="0"/>
          </a:p>
          <a:p>
            <a:r>
              <a:rPr lang="en-US" baseline="0" dirty="0" smtClean="0"/>
              <a:t>The blue line, the theoretical cylinder-shaped shadow of Earth, bisects the penumbral shadow. This means that the true size of Earth compared to the Moon is 0.25 degrees larger than the </a:t>
            </a:r>
            <a:r>
              <a:rPr lang="en-US" baseline="0" dirty="0" err="1" smtClean="0"/>
              <a:t>umbral</a:t>
            </a:r>
            <a:r>
              <a:rPr lang="en-US" baseline="0" dirty="0" smtClean="0"/>
              <a:t> shadow. </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6</a:t>
            </a:fld>
            <a:endParaRPr lang="en-US"/>
          </a:p>
        </p:txBody>
      </p:sp>
    </p:spTree>
    <p:extLst>
      <p:ext uri="{BB962C8B-B14F-4D97-AF65-F5344CB8AC3E}">
        <p14:creationId xmlns:p14="http://schemas.microsoft.com/office/powerpoint/2010/main" val="237847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Observing the lunar eclipse allows you to measure the size of the Moon relative to Earth.</a:t>
            </a:r>
          </a:p>
          <a:p>
            <a:endParaRPr lang="en-US" dirty="0" smtClean="0"/>
          </a:p>
          <a:p>
            <a:r>
              <a:rPr lang="en-US" dirty="0" smtClean="0"/>
              <a:t>The width of the penumbral ring is equal to the angular size of the Sun (0.5 degrees).</a:t>
            </a:r>
            <a:r>
              <a:rPr lang="en-US" baseline="0" dirty="0" smtClean="0"/>
              <a:t> Conveniently, the angular size of the Moon is also 0.5 degrees. So the penumbral ring is one full Moon’s width in size. </a:t>
            </a:r>
          </a:p>
          <a:p>
            <a:endParaRPr lang="en-US" baseline="0" dirty="0" smtClean="0"/>
          </a:p>
          <a:p>
            <a:r>
              <a:rPr lang="en-US" baseline="0" dirty="0" smtClean="0"/>
              <a:t>Earth’s diameter is about half that much (0.25 degrees) larger than the umbra. Use half the Moon’s width to figure out the true size of Earth compared to the Moon.</a:t>
            </a:r>
            <a:endParaRPr lang="en-US" dirty="0" smtClean="0"/>
          </a:p>
          <a:p>
            <a:endParaRPr lang="en-US" dirty="0" smtClean="0"/>
          </a:p>
          <a:p>
            <a:r>
              <a:rPr lang="en-US" dirty="0" smtClean="0"/>
              <a:t>Image</a:t>
            </a:r>
            <a:r>
              <a:rPr lang="en-US" baseline="0" dirty="0" smtClean="0"/>
              <a:t> courtesy of NASA/F. </a:t>
            </a:r>
            <a:r>
              <a:rPr lang="en-US" baseline="0" dirty="0" err="1" smtClean="0"/>
              <a:t>Espenak</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7</a:t>
            </a:fld>
            <a:endParaRPr lang="en-US"/>
          </a:p>
        </p:txBody>
      </p:sp>
    </p:spTree>
    <p:extLst>
      <p:ext uri="{BB962C8B-B14F-4D97-AF65-F5344CB8AC3E}">
        <p14:creationId xmlns:p14="http://schemas.microsoft.com/office/powerpoint/2010/main" val="68473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4: Measure the true size of the Earth relative to the Moon.</a:t>
            </a:r>
          </a:p>
          <a:p>
            <a:pPr marL="171450" indent="-171450">
              <a:buFontTx/>
              <a:buChar char="-"/>
            </a:pPr>
            <a:r>
              <a:rPr lang="en-US" dirty="0" smtClean="0"/>
              <a:t>The diameter of the Earth is half</a:t>
            </a:r>
            <a:r>
              <a:rPr lang="en-US" baseline="0" dirty="0" smtClean="0"/>
              <a:t> a Moon width larger than the </a:t>
            </a:r>
            <a:r>
              <a:rPr lang="en-US" baseline="0" dirty="0" err="1" smtClean="0"/>
              <a:t>umbral</a:t>
            </a:r>
            <a:r>
              <a:rPr lang="en-US" baseline="0" dirty="0" smtClean="0"/>
              <a:t> shadow.</a:t>
            </a:r>
          </a:p>
          <a:p>
            <a:pPr marL="171450" indent="-171450">
              <a:buFontTx/>
              <a:buChar char="-"/>
            </a:pPr>
            <a:r>
              <a:rPr lang="en-US" baseline="0" dirty="0" smtClean="0"/>
              <a:t>Draw a circle on your eclipse photo that is one Moon radius larger than the </a:t>
            </a:r>
            <a:r>
              <a:rPr lang="en-US" baseline="0" dirty="0" err="1" smtClean="0"/>
              <a:t>umbral</a:t>
            </a:r>
            <a:r>
              <a:rPr lang="en-US" baseline="0" dirty="0" smtClean="0"/>
              <a:t> shadow’s radius (or one Moon diameter larger than the </a:t>
            </a:r>
            <a:r>
              <a:rPr lang="en-US" baseline="0" dirty="0" err="1" smtClean="0"/>
              <a:t>umbral</a:t>
            </a:r>
            <a:r>
              <a:rPr lang="en-US" baseline="0" dirty="0" smtClean="0"/>
              <a:t> diameter). </a:t>
            </a:r>
          </a:p>
          <a:p>
            <a:pPr marL="171450" indent="-171450">
              <a:buFontTx/>
              <a:buChar char="-"/>
            </a:pPr>
            <a:r>
              <a:rPr lang="en-US" baseline="0" dirty="0" smtClean="0"/>
              <a:t>Measure the size of this circle and compare to the Moon:  </a:t>
            </a:r>
            <a:r>
              <a:rPr lang="en-US" baseline="0" dirty="0" err="1" smtClean="0"/>
              <a:t>R</a:t>
            </a:r>
            <a:r>
              <a:rPr lang="en-US" baseline="-25000" dirty="0" err="1" smtClean="0"/>
              <a:t>Moon</a:t>
            </a:r>
            <a:r>
              <a:rPr lang="en-US" baseline="0" dirty="0" smtClean="0"/>
              <a:t>/</a:t>
            </a:r>
            <a:r>
              <a:rPr lang="en-US" baseline="0" dirty="0" err="1" smtClean="0"/>
              <a:t>R</a:t>
            </a:r>
            <a:r>
              <a:rPr lang="en-US" baseline="-25000" dirty="0" err="1" smtClean="0"/>
              <a:t>Earth</a:t>
            </a:r>
            <a:r>
              <a:rPr lang="en-US" baseline="0" dirty="0" smtClean="0"/>
              <a:t>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You should find </a:t>
            </a:r>
            <a:r>
              <a:rPr lang="en-US" baseline="0" dirty="0" err="1" smtClean="0"/>
              <a:t>R</a:t>
            </a:r>
            <a:r>
              <a:rPr lang="en-US" baseline="-25000" dirty="0" err="1" smtClean="0"/>
              <a:t>Moon</a:t>
            </a:r>
            <a:r>
              <a:rPr lang="en-US" baseline="0" dirty="0" smtClean="0"/>
              <a:t>/</a:t>
            </a:r>
            <a:r>
              <a:rPr lang="en-US" baseline="0" dirty="0" err="1" smtClean="0"/>
              <a:t>R</a:t>
            </a:r>
            <a:r>
              <a:rPr lang="en-US" baseline="-25000" dirty="0" err="1" smtClean="0"/>
              <a:t>Earth</a:t>
            </a:r>
            <a:r>
              <a:rPr lang="en-US" baseline="0" dirty="0" smtClean="0"/>
              <a:t> = 1.5”/5.49” (for this slide) = 0.273.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So the Moon’s diameter/radius is about one-quarter the size of Earth’s.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You can calculate the value in kilometers knowing that Earth’s radius is 6,371 km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8</a:t>
            </a:fld>
            <a:endParaRPr lang="en-US"/>
          </a:p>
        </p:txBody>
      </p:sp>
    </p:spTree>
    <p:extLst>
      <p:ext uri="{BB962C8B-B14F-4D97-AF65-F5344CB8AC3E}">
        <p14:creationId xmlns:p14="http://schemas.microsoft.com/office/powerpoint/2010/main" val="296088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Aristarchus reasoned that when the Moon was seen to be exactly in either 1st or 3rd Quarter Phase (exactly half lit up as seen from Earth), we can draw a right triangle between Earth, Moon, and Sun. </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15</a:t>
            </a:fld>
            <a:endParaRPr lang="en-US"/>
          </a:p>
        </p:txBody>
      </p:sp>
    </p:spTree>
    <p:extLst>
      <p:ext uri="{BB962C8B-B14F-4D97-AF65-F5344CB8AC3E}">
        <p14:creationId xmlns:p14="http://schemas.microsoft.com/office/powerpoint/2010/main" val="126050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legs of the right triangle are the distance from the Earth to the Moon (</a:t>
            </a:r>
            <a:r>
              <a:rPr lang="en-US" sz="1200" b="0" i="0" kern="1200" dirty="0" err="1" smtClean="0">
                <a:solidFill>
                  <a:schemeClr val="tx1"/>
                </a:solidFill>
                <a:effectLst/>
                <a:latin typeface="+mn-lt"/>
                <a:ea typeface="+mn-ea"/>
                <a:cs typeface="+mn-cs"/>
              </a:rPr>
              <a:t>d</a:t>
            </a:r>
            <a:r>
              <a:rPr lang="en-US" sz="1200" b="0" i="0" kern="1200" baseline="-25000" dirty="0" err="1" smtClean="0">
                <a:solidFill>
                  <a:schemeClr val="tx1"/>
                </a:solidFill>
                <a:effectLst/>
                <a:latin typeface="+mn-lt"/>
                <a:ea typeface="+mn-ea"/>
                <a:cs typeface="+mn-cs"/>
              </a:rPr>
              <a:t>Moon</a:t>
            </a:r>
            <a:r>
              <a:rPr lang="en-US" sz="1200" b="0" i="0" kern="1200" dirty="0" smtClean="0">
                <a:solidFill>
                  <a:schemeClr val="tx1"/>
                </a:solidFill>
                <a:effectLst/>
                <a:latin typeface="+mn-lt"/>
                <a:ea typeface="+mn-ea"/>
                <a:cs typeface="+mn-cs"/>
              </a:rPr>
              <a:t>) and the distance between the Moon and the Sun. The hypotenuse is then the distance between the Earth and Sun (</a:t>
            </a:r>
            <a:r>
              <a:rPr lang="en-US" sz="1200" b="0" i="0" kern="1200" dirty="0" err="1" smtClean="0">
                <a:solidFill>
                  <a:schemeClr val="tx1"/>
                </a:solidFill>
                <a:effectLst/>
                <a:latin typeface="+mn-lt"/>
                <a:ea typeface="+mn-ea"/>
                <a:cs typeface="+mn-cs"/>
              </a:rPr>
              <a:t>d</a:t>
            </a:r>
            <a:r>
              <a:rPr lang="en-US" sz="1200" b="0" i="0" kern="1200" baseline="-25000" dirty="0" err="1" smtClean="0">
                <a:solidFill>
                  <a:schemeClr val="tx1"/>
                </a:solidFill>
                <a:effectLst/>
                <a:latin typeface="+mn-lt"/>
                <a:ea typeface="+mn-ea"/>
                <a:cs typeface="+mn-cs"/>
              </a:rPr>
              <a:t>Sun</a:t>
            </a:r>
            <a:r>
              <a:rPr lang="en-US" sz="1200" b="0" i="0" kern="1200" dirty="0" smtClean="0">
                <a:solidFill>
                  <a:schemeClr val="tx1"/>
                </a:solidFill>
                <a:effectLst/>
                <a:latin typeface="+mn-lt"/>
                <a:ea typeface="+mn-ea"/>
                <a:cs typeface="+mn-cs"/>
              </a:rPr>
              <a:t>). We can measure the angle between </a:t>
            </a:r>
            <a:r>
              <a:rPr lang="en-US" sz="1200" b="0" i="0" kern="1200" dirty="0" err="1" smtClean="0">
                <a:solidFill>
                  <a:schemeClr val="tx1"/>
                </a:solidFill>
                <a:effectLst/>
                <a:latin typeface="+mn-lt"/>
                <a:ea typeface="+mn-ea"/>
                <a:cs typeface="+mn-cs"/>
              </a:rPr>
              <a:t>d</a:t>
            </a:r>
            <a:r>
              <a:rPr lang="en-US" sz="1200" b="0" i="0" kern="1200" baseline="-25000" dirty="0" err="1" smtClean="0">
                <a:solidFill>
                  <a:schemeClr val="tx1"/>
                </a:solidFill>
                <a:effectLst/>
                <a:latin typeface="+mn-lt"/>
                <a:ea typeface="+mn-ea"/>
                <a:cs typeface="+mn-cs"/>
              </a:rPr>
              <a:t>Moon</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d</a:t>
            </a:r>
            <a:r>
              <a:rPr lang="en-US" sz="1200" b="0" i="0" kern="1200" baseline="-25000" dirty="0" err="1" smtClean="0">
                <a:solidFill>
                  <a:schemeClr val="tx1"/>
                </a:solidFill>
                <a:effectLst/>
                <a:latin typeface="+mn-lt"/>
                <a:ea typeface="+mn-ea"/>
                <a:cs typeface="+mn-cs"/>
              </a:rPr>
              <a:t>Sun</a:t>
            </a:r>
            <a:r>
              <a:rPr lang="en-US" sz="1200" b="0" i="0" kern="1200" dirty="0" smtClean="0">
                <a:solidFill>
                  <a:schemeClr val="tx1"/>
                </a:solidFill>
                <a:effectLst/>
                <a:latin typeface="+mn-lt"/>
                <a:ea typeface="+mn-ea"/>
                <a:cs typeface="+mn-cs"/>
              </a:rPr>
              <a:t>, it's the angular separation between the Sun and Moon in the sky. Once again a little simple trigonometry (cosine of the angle = adjacent/hypotenuse)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then gives us the distance to the Sun.</a:t>
            </a:r>
            <a:endParaRPr lang="en-US" dirty="0"/>
          </a:p>
        </p:txBody>
      </p:sp>
      <p:sp>
        <p:nvSpPr>
          <p:cNvPr id="4" name="Slide Number Placeholder 3"/>
          <p:cNvSpPr>
            <a:spLocks noGrp="1"/>
          </p:cNvSpPr>
          <p:nvPr>
            <p:ph type="sldNum" sz="quarter" idx="10"/>
          </p:nvPr>
        </p:nvSpPr>
        <p:spPr/>
        <p:txBody>
          <a:bodyPr/>
          <a:lstStyle/>
          <a:p>
            <a:fld id="{EB09C431-C449-46FA-BCD1-1E6188FD146C}" type="slidenum">
              <a:rPr lang="en-US" smtClean="0"/>
              <a:t>17</a:t>
            </a:fld>
            <a:endParaRPr lang="en-US"/>
          </a:p>
        </p:txBody>
      </p:sp>
    </p:spTree>
    <p:extLst>
      <p:ext uri="{BB962C8B-B14F-4D97-AF65-F5344CB8AC3E}">
        <p14:creationId xmlns:p14="http://schemas.microsoft.com/office/powerpoint/2010/main" val="193261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63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212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400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62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09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4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18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27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47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043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06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06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530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57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399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4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603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18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354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28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15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2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81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411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gif"/><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MTEhUUExQWFhQXGRsYGBgYGB4eHRwcHBwaHh8dHB8cHygiHh0mHx0dIjEiJSkrLi4uHh8zODMsNygtLisBCgoKDg0OGxAQGy8kHyQyLDIvLywsLCwsLzQsNCwsLCwsLCwsLCwsLCwsLCwsLCwsLCwsLCwsLCwsLCwsLCwsLP/AABEIAPYAzQMBIgACEQEDEQH/xAAcAAACAwEBAQEAAAAAAAAAAAAFBgMEBwIAAQj/xAA+EAACAQIEBAQDBgQFBQADAAABAhEDIQAEEjEFIkFRBhNhcTKBkQdCUqGx8BQjwdEzYnLh8RUkU4KSFhdD/8QAGgEAAgMBAQAAAAAAAAAAAAAAAwQBAgUABv/EADARAAEEAQMDAwMDAwUAAAAAAAEAAgMRIQQSMSJBURNhcQUygaGx8CNSkRQVM9Hh/9oADAMBAAIRAxEAPwDVM88MPyxTGogktHYdZ9O8YIZwyoO3rH1xUeAAFlpuL/lhtvCH3Q3yrA6ybTEDr6acdDLkNKgk2JIA3Ex06bf0xbrZe2wn0ie8X/LEZpOm2rV6ERc2kEXH9sW3GlfgqHiTmB6XPMoPXsB64H1dLAyTBMSKh6f+47Ytvk3Yk3FySSV6ekfu2PppIBEmRcwGvM227dB6Y4OoKeVFk6kSV03ixM2j1JicezdbUQQN5npA23Edu+LGXyoIABNt/iJnp17YWPtA40mTy+sBTUckU1IX4u5mTA6nrjtwGSq0VD4k8X0MkLsHqNcUgebl21aiQgPfrhSXxVxDOsCj+RTm2iA1twSRzfS2Eeald2qVHYs/MSwJm8W6fLpa2NH4FkwgVdyOvQe31wtLKQC5PaLTCZ9HhWBlKgI1V67ECJ81gJ9ADEYvZfN5mmOTMVZ2MkHadpH674vLl+o9cdJkZ+eMj/cHk8r0J0unAqlPkPHGZpgeegroN2pjS8ReQOUn/wCRhw8P8XpZkeZRqagLMhs6G1nBNj/cYzzO0lpsoWzTYSOb3GKtLJOlek9KaVQuEDIQOYiYYRziFkr1GHoJ/UHysjW6NjBujP4WzVT1v8v+MR0mNrHtcfnbA6pmqyJqbym0xr0kqRMDYzHzOLOSzK1VlG1CYvB262wdZSvKJGOxv6Yj8qdwMeBi1zHp/YYhQunb9ccNU9cfWBI7EY7VLXGOUL4WnEbTtibAvjuvQCiu176TFus3E4hztoJClos0ri1JFjY9cd0nMX/WcBuC0G8wsxqQVGkSfL63A2wVqap6R1xEbt7Qaq1Zwo0vtbMorKCYZtv1+W2JsZ7Vyztqo6CjVC2gMqjUQZOkMdl3v3EYdeGUtNJF06YUDTa1trGMQx5ddiqKs9gaBnlVBmgw5TI3G+30/fpgbVIJBja207/PBLMUyLkiB3n+hxRWqs7WkdR33E/LGgygMJcqalTA20ja8b/v9xiRaDAAsb9LfO1744WqpiAdPcR7bYkAAUgEncAkc3cxbAyVJHuoayvohoBnYqPp8Xy+eK7SVA1Sd4CgXH6YvGjqTcHa5MH9JE44/hiu2kAkwdRHvMDbtjtwC4WhqkwQZ7iLG+/wj9nGJfa1ni+d0Qf5SAbzMiTuBE2xvoy4J1WBA6Tt8jj8+/aih/6pWaW1agJNgIUWBPpGKPk3CkTbQQTLAgrMkd46QPWTtHXrjRuBZsMogzAA+mM5mF1ieqHrIPTa306X3wxeHM9pESempex7/wDPy3wGSP1GkJ7QSiOTPC0+k40kyAqiWJ6DvjjgdMVvKq1XdDV5qVMHan0ZwQbtvt1GBXhZznRU8xVGWDaNLkKGi51GJbY8otG++HQ8SoZdwzp5j1CtNCAAIBOlFO0jc/sYy4tLtcWnlOarVbvsOES4fwSnTqF1JL2l6vM0DoBYKP6/XFHilFcxWWkrzUBDPUQWphbgb7mw3m+LVOvWbUtUJTvK0xzuQOpix6fdgeuCmUphRyoR1NgD9B9MMmQV05Ky7dyUIq5fNU6RWpqrxJDU30nruGk/RiceHFIFGogBVYDySWUMdLLJ/CYJPoPfDA9bYG07Dr9MJXjJHy7hqYGnMfyz0h+hsLAiZJ/CMXY8udtXMp2Cn8Y8cR5dpUH0H6YkwZAXsex7HjiVy9GPkY+F8fNeOpcuox4jHHmjHWrHLl8C4GHj1GSFbUBFxtPYHr0+uCYbAT/oPMxFUnUSbqLSSYERa/XAZvU2/wBPn3V49l9StM4jaY3/AHOA1dFksoEkAy1/T8Qvtgrm+W99th6YoioCTrBnadPX54eHkIPKhpDvMz90CPS14xZTMkAXmSdu0deUfTERqK0AAj/1j9I/OMQfyybxYzEzf69cWOVPyiuSqWv2G+JWoL90Q0+nX5HA/JALA3E9jaZMYs1aTCCD2kEH/a2KOAtcMKBm02i0kXB3/wDmSPpjGftvyRGbo1lHLWpxubMljAIF4K+tsbTXYiJAJmeu5t1Pr7Yzv7aMi1XIhwJNGoJIAnQ8KYvIuFvGKEK9rG1zHJpNunv++49MWuFU6j1VpUyQW6nl0r1JIFhvJ6DtgOXHS5Hp+7YZvCyVKR84kB6q+VTDELZiDrJflVbWY9WxUuUs5WrPkKeVydd1qCq9CkhQSAE1XMXtJIvBtEDAfMcXaMlmjVLEzTFMxCsOYFVVQANFuhJUd8XhnKZytbLfwtVqrZdw7ONTPCO7VBBPKX0Xn8O1sJ3hAmpRfLhVJMeXrEaaosGUm2xveLmxnFQBSKCSVtFBF1rUpnzKtR1WqyDZSPc6AMMVJKcQoUx8/rjJcjxhcpllGZzAVU+KjRkFzezNAhfQXPU4EVvOV0dKlHL1Hh/4ekD5tGmSArOUYWOpW0mTBwKOFzcDhTJ8rb3SwWyMxkx6XImO1sLHiXjtHS/8t3FKosv5eqmGUyQSbSATf2vgH4L4/mKlTMZHN1KjZhVdqbBdLGBDDV0IJGnaReThYThFduH6Woqz+Y5qsxZqs3JMCQvzjVBM7SQRDdZ7IQW55eqGUMpkHEuKfCajNSRmAEqpttECOlvbFzEnBVF7Hsex7HLlwRj5pxJj2OXKNVx9Ax1OPmOXLk2xEs9sTGNsfQcTa5C6q73v/fAXPWY3O5tpO/vpgDBrMm2364oVQZPLPtPr1wyzyqFDqNZQbyTA+6Yg7RK3xceqQ3J1tMbW7kjE1F13Ora1iP6Tjp2sOUf/AF/c4sTlSFHWUmxiAe+5Eb/2xJnKhAvI2FlLDpvAx0aNMidKTHWJ+uPlMQbzHp9Pb5DAyVCiytVXsGIjl203Huu/yxS45kTUpPTYBqdTUGhhEEQeovGLLoA1g0z11n+kYq51pAUITvuD6+n645pCkgr85cf4JUy+YegQx0mBAmR0PrvHvOHHJ5TyqVIMEcVKatrOlzDDmgtblGlBGx98fPHnFaWar0EokNCsrNpAkapIBmSGgAHa5+VXLcSqO9SoQAaegUgRZKSHmVVNubb00g7gYE9vV0oseBlHPDPiTO0v4Z6azSZTQRndX/lrUaA0bOAehvA3MDEWXy/lcUajq0Bqs0mA2Lc8MIuy2W9pXc7Y+ZLMZbNPQXJuKVRqjVswCG0I2gKKsmygMdMD8fYHHXiLwxmMg6161Vao1A61bnDmG5ul73EziaxXdWsApq494AZ1qVw9WrWU6vKCouskgkiBHmQJBYET0vGCXBvCWXq+VWUOmYRQGE6WYE71+pO5OwaBaIxX8PfalRZQlVWNSQFKDVqvA9ZxovnBUNRoURqY+gE3+WAtc4dJUOHdImY4NmP41c03JRoRToC+pkkA69Rkze/64ucUyiUM27ElaGcp6XE8pqgGbHqU7djvhSXxojrmMxmRWFRX1ZdDqVDT2XRsrT97c3tg/mfEeRzmRRPMJd4NGA2pag+G5G4Nt7icUcHl1dkVpaALTd4TrlsrTkQVGj5KSoPzAwZwM4FTCUlpjemAhvJnf9DPzwTwXhLu5Xsex8OPhbHKF1j5OIdZwN4PxQ1nqgiDTqFCvYbqfmCJxNLkWRbk29MdRjgnHOu+OpcvoUT646xEXINyI9j/AHx2Hx1LkNrmQAJwP8sqxFr/AL7zgi9gD09I/riocwD6fNTsesEx7YYaUIqNqLRCqu3RbC3viVC5EQLb2/sf36Y5oUpkkMo6QRf8sdeXykWPS47fL+mIJVxYUtOlCwRqIse/9ccVQD91tvwjf/5xFQM/CttzYCT88TZyqqIalRlp01BLEkaQIvJ7Yq7CkITxfM08ujV6oOgC9l1HsANMlibADfGQeKPtIrVlZcuhoUwSNZKmoQdhMAJ/6zHfFzx34qGeV/JkZegTzvK6nItpWdtJO8E6h3wkUctKormzIze0r+EdJNjvv2x3KlQcIzUOjeWamlX1qBGoNK7gdtv80Yv57hRWmIY+aVqvUIJ+4yzPdbvfacTeHuHVSyeWgf8AxG0yLqpIbcgSI1D1wF4gzrWlpCkREn4CSNJkjb4SO4+eKcKUe8DUz/EP5cLUZQlNZsxc6WmQQAokmb+kmRoWXyRfLqcyBVpZYVdKl/5lZSSGC9lpgWDXuTa2Mvy3DagBqUiQtPmsCsxeBaR077bb4aPC/Dq9XM1HVmdUVmqA2BdlEoeYAggwdBB7d8crAK1mMrl8vV8zLM1N2KHynIcoGsQ3ZwysNzJiCQYw7vxatxFatHX/AA+UQQ9dSC1RgYZQCRpUEGTcnbA3jHDf4bJIMtQQvUY+YxhmDPp0o2mZKHSV1ao0g3NsBPD9LMNlRQo/47VFWCdJeGLEtI5Vk6zvOgfPnNuirNIqlY8WcEyKaKIqZmrVkKoZ2eBygyvfUZiLxHTDP4CyOWLPSbKeU9JTDvTKM6kKTAPQMWtFuXrOAND7OuKUf5i1aVSoIuKjajzFjJYA2J6NgrU8GcURqOYfN+bUpR/LXVMGNY1Mb6gCO1xtieW1arYT5wjQKh0uzeYJhjflAEjqQRecGQcIvCqzolDUBIqmVJ2BcoQCd4lfyw76ZjcYEDah4orpvXERINxtj66kn0+eOfKIiADfr/ucSqr5TF2vbCn4Wd3OaqE2fM29AnS3eB9Tho4hU0UqjH7qsfoJwm/ZyG/ggdLc1Z3k7RG8+pH1OCDhSOCnkNiNz+Xriqc+qnSAzNFwoJ0juY2/XFduKJLaidCmCYYhT2MDlPcTbriFFFXxMEkj5HHNOuTIXoY/cY+uxiRBB2OrpihWZZ2n/wByfzxIFqpNK3UvAjvivl8tMwf9sfK+YgAkdtvf2xQrcW0z92LltJHL3mD+eCU6sLqQBc5mKHEamXq1jFRRUoHcREMhDSDETG9pm+Dea8Q0qNNnzDqij4WE8x7AC+rrAmR2vjNPtD8c5eqcscuxevl38zzAAAFAuskDUWA6CPXDNWy1PO5AmiQRVUOhJghgLdDBBGkwMZOqlfBM15PScEdk7ExskZHcKjn/ALVaFJW8ijWqMBZmhF9yS5bc7RP1xm3inxRnM5TnMV9aSD5aEBA3qFuY9STIPbEVTh58xKegl5hhp2KzOrraOh9euKni9fLZKQjlEmO/btPW1pxomuyUNrg1T/AoATBqAuPxST33PKLe2+Lwygc3HNpKxFyJUAER85n0xU8hjlKAEEmraTYzJF/kZva3fBMUXFUgxIVSL6upkKZibAesbYI1cq+ad6eVpVKZ0vSqtDjrzG479JHUbz1O1MjS4jlTmaSxUpx/FUVnUhkk103mmTdlA79VEg88o/gEJJjzGYWIkFnP9vy2M4FcD4/WyeYTMUTpYW0/dKSJRheVIEf8YG45Upw8LUWpZg0av301KRdXDRDKYggzHpjnjuWfIkBXL0ahPIVB0NFmHKbfdjsBg5Rp5bPpOQ5XI1vkmOmpTYnmfLuTAU7lPhNrKb4izOa80VMrmqTUqwBCMVYbixPbpfaRvgZsusJlrmuj2nnsifhvKmjak5WsyhqYc66JJGvSEbZJOkMOYe2DnglErNXqqzU6+oqQrWTzApianNIlfmCANwc1pZmtlazGs4DU+amslVZQCQQZNpCSo2k9Di/4U4syjzoVl1TUMiTWGsrIJ+FE+ETAN+mJyq008YW01OJGjTomqxZzUFI6RuzAxttAgk++A/HPE9E1kCvqWlrc3IV6iyEXUP8ANv02xnL+NK9SqiFC1E+YT3AYFGYReRzCd/ivi9SzHD2FYI7CNNRdV9JCPygAjbSH+KYcgz06gDlV2hNvD3pHN0SaqPTIFSlTAACaleCIA1EsOvUdwMaEMYZ4aOjMrWqB69FVpkBCoNNmHmamS5aC7cs9zc42Lg3FqOYTVSdXUEgxuD2INwfQjFiFSTlEDvj7iGpVEwO0/niN63pIjviKQ1X4/wA2WrLfmpuu3cHCx9nuYA4WpYR5ZJIHUAg2B7jDTmKhKEgd/wDbGe+CuK+TwuuYDt5pRFOxaoFC6p6TO+CV0flXabwjWbp1FWtUpZn+eFaqwEaRpgaGWDaLAm9jvjirxRqVOhxC2lwi5hBswaAHHcqxj2bFvxIKi5HyKFJnq1qbapiQIGtmPVjqj3OETipLZTKZFQVKrT85tRiSFIA3tqI5p6G2KNaSMIgPlaDxDiy0ClFSrVKzkUFJiVNySey7f/OJHpvTtU63BRTHqLAwR64SvFfDtVTLIlR/Lp04LuD8Z0BVFpBNtxHTpizW41neHhaVYpWkSjydWm3K2wkGdibRiRvobclQ5jfKbdPdhF9z+xjDvtH8YHMu1CgR/DIxDNNqjA7n/KDsLzM9sNf2s+InpIMrScg1QWdogql10iPxQdvUdcY4ANu5gAC4gdOkfO/pg0jyMJdo7ohk2KgloCklVOxO3abCR0gXxpP2VZ9lV8sxWxNSlGxVjzCJkFSQd9mGMzfL3VBEC03J629jcx6jphjSoctor01Ouldj91g3xA3G6n0tG8DCWph9aIsP4TEEmyQFaLxfhISvUzEwXCiOnZtx15TBP4u+MY4wPNqVCASQZMzYCYAuSbCf7Y3BqHmZcNSYsrU5QqRF5YGLdyLdzjFmXy6NRmY6mOwInT+pM2mNsL6B5czaeRhG1TA0gjgphp0oo8OGkSTqEdmQ99jf0/TF2nwwmpXqE2UROqYMNbcgbjr9Zx9SppqZFCDAorFzIlQJgT233sfl1xXPCnlMw1pqVHCk3NtI9JFjHUWw8HEBBDR3QjjdJf8ApdAncgQehJJ/KBP0wq8Kyfm1dAUmOg7ddojDr4uo6OG5UEdKZIO86Cbfvpin4FoaaT1RIF+19Mmxjp1xWN15Vmx7nhqBVaYWvNMkGns0lCCikn/SBtPtGNE8O8czOZosOIUjWRFdlqjlzCKukmGgK4hvhMbHfpU8KeGKlVddQD+bpBO5HmnzKnxfhQAe7Y0Grw/RQqsvwFKkWvc2H0A/LC82pDD05KJHp7ycJPoeGaeZvkcwldVMlGISqttnRxBFhcabd98D6vAatKodSogmGGlw1Q88cnNqfSxA8oN8sNXhvw3S/h3YqVqQoFRTpqKUSBpYXETgN4wzecpUMpmBmKjVqL2JAEm8lgBzSLG21sXGqaXbe/C52ncASqQ8D5mP4mtUWhTLjy6bg62JJAVUERIMAEgmbxc4rcS8L1jMQmWKaYVRrBMErUt8cxJECwAw3ZjKPmMxSrVKjsTTYohPIjHSVYLYyDG9/bBrInWPM2YyHWIGoW+uE5vqLmU4flHj0eOpIXAqFVDFMqmYuVWTorDcgbkVInvP6HuB8TNRyUH8PnEs6G6uB0O2oetjg3n+B0aqwQQDflOkj2jb5YF8S8Ms68tdiyxoepHmKJFg4AJEdGmbe+IH1GKU3e0+f5yufp6GBaeODcTWupEaaqQKiT8J39JU9+uL+oGZ+f8AfGX8F4walXy3Y0s3R2aPjX1GxUncfphz4HxXzyyuPLrJ8aAyCDsyyLqfyNj3OlC/d0u5/nCRljLcjhHbRvbp+56YyvJZYpxOplgQtM5laxX/ANeURO3MbenocaY9IWv02/4H5DGceMS1DiFKuJCMsFu5WQRb0AscMgYNIceHLW3oAsrXlZA+cf2GIH4TRIbkHNE79JIjtdjt3xDwLiy10BUg26YKE4VBtWcC00gmfybJSYIgeJPMZO8jfe/TsMUMxQp1ghqU1YxMNfSTcjDO+2FnJ6SpGoAB3A5umqQOvQj5RgkOHEKHDc1YT9pOdNTOVasGGZqa/wCmnKgxEx19Z+qxlqKrpdwYa4liDtYbd49+mDHHcq3mMq82mRt62G/qCbD1wG4ggBhYAgAwZAgzA+d+uJfdqER4Rly9QbzaYHsbG0+3bbfDlm8ki0VDNPmlUMDdRfVETJtv0MYVvDNUU6ictmjUb6l1A9RBGntO0noJca+TR80lMDlCKdrbzII3brMmCDGBuNEIkYtE/A2aNFXylRiPJM0yeqGP0Y29GAwofaZwnyXIWAlVtSwABJJ1r8m5p7MMM/jOmaDZXMUmOsMQdzNP71+wBG87+mDvFuBpWojUNcVFrIVIkFSDaejCQbnfGUJGRS+sOHp97A+PZ3CT8zlv+6QC4phenNIUbz93a8iO98BvF9EmhRS4LtVqGSJg6nHp+eHKpkjrqsq82mw2sL9d7x+91ziMvm1opJ0JTpG9jrdFg9zBP540w8EY7BJOaQuvtWbRQoJ1GlduqoQfbf5/rS8OU1TKCeXVaTtznTPtJnBb7VqQfM5ala78wm8cqx7nFvjuXNJMukDSX1EHqEBYen3djbAYJB6bR5TkDOtzvCceFpoVLzy1HnbsojsIwWzqxl9NxAA+QjFfJr/29GLsVSZ7MVn/AIxN4lOmmIP7jGXLe7BR20XNCg4TT/7dpO4Y9t57YD8R4d52SAszS0dpOrSfrGGThdOKHrF/pihwt9WXcRcSbDqLiI64ncBtd3tWcfu+VQ4d/h5du2n9I/XF1E012HSpzD3G4/riDhdIFGAMgMYneCZEiLYuOCy2+IXGE5yQ4t8o3IVismnfEOjFhK+pQehxysSQf3OFyBYAVGkgZSt4o4OGAq02NOoDKuu4JI+o/wAuxEjrivw/iVSoFIAGboCY6Ovbb4Gg94w15hAwIIEHCRxfKuhlBNWmSySYmD8JPYiRGNbQTl42E5bwVWSAPaSFofCOKjMUg6kidwblSLFSO4NvpgZ434euYy5WCakhqRCmzD1jqDHbbC/w/iQplcxTDClUbTWUH4W21bwCG5TB2M9MNNXMCBJZZ2mD37GRj0WnkEg3BYE1xmln/hbxK+XaYaVJ1qYGzEQTBJNo6RfGocL8S+ZlvNfShayAmNROxE7r1+uMc43TfMZytTpOEUHQx31kbkxsTMHc22vZj4AmVy5CK2Zz2YUGKdBYFOdwXlYm4gtPpikwaMhHDi5otaHxnjR8qKXxm0uPLH+rni3tOFXJ5laKCnVYawSzX5SWudBEyvTptg1Sy2erPqVUyiFdILaXqKLGFAEA+pn2tgj/APjRYDzMxVdu5jr2BFh6DFY3hhtUcARVr83+W7EkNeTaJ3iZ9puem/pinnBFMKFBYnllZJJIuu/6nf1wYqpUWsCwCxsD9QCehNvyxBxmgGZLGmAFCk32i826H8sSQopWuAoTUVHaGY6bkrAUWmOuoW6b98MfhfMrVzL6zzA6FAJ5glh6zJnpYjtj5wSivk+YJmncaSYhQZvO3KTHoLYGeG3OumRzEu99hqJLAX73O2zfLAngua4IjTtpO3HUWrm1osRopUCXmd36bdgCfSO+Ifs746tXLPSqOA9AkEmw0fdIPYDl9gD1wG4Xx9a/8ZmS2kltIKnpAUET/bArgVN6Yp5/UDRL+XXETCVDAJEgAWVvmMZ0mkDtPscaIqvlNRy08FaFxGiiA/5m5gOgHN8hy6fmO+FnwjT8yuKs6jVzBNhACUFY+8ayNux9sMXGeGOmXq+WPNYrG9yPQk9LG5NpGB/hnLeSajttl6QpzG7sA9Yg9p0/TfAYpB/p3bTnhElbbx4QbM0/4njJ1AEUVHsOWbevMP8A5wS4+S9UiLJTcAdQYgEGIA+Lrin4AprWqVK5B1PLAkRys5IHryqv0wUcBsxUO8wLR1L9+sGZwc9Elf2tCYgbbfk2nKisJSG/w/kB/bFfxST5Sz3j9nBCiLJf/exxQ8VsPLUept3xnsFu3BRH/wAgCJZBR5IA/D/TAvw6v+ID0iJ364L8PX+WowN4Zy5l1n4p/Xpid11aqOHhCfDrFWek4II1LtuabFZHuug/PBOkecjA7OIKedczu1NiOwqL5dr/AIkBn1wSzaRzdsB1jT6lhFicCF1pCkwZBuPfFLieZKgMOhv/AKeuLsAjFfOLKt7YVDg6QWEZgzlSU3DKCpkEAj2wE47QjmHX99MWPD1eUYWhCRb1Orf8oxZ4kganPa4ODMuGZWYaclCjUWlUZKkeVXinUts55VJH+YCPcDB3hfF30Ojn+ZSBWY+LSOU23LCPnNsB+J5BagKtbX17dvbEfBOIy1Nzas00HtvUS4iZPMpJA9Rj1GjeN9+cLI+oRVZ/IWfHJ1n/ABzDGo2ogklrs3QCRA+c7WYvA3/UqYnKUyVkDfljqASb4VPEdY/xNWor6SXJMdL22G/t6bYIcG8RcSS6F2AIJBWdQB2FresXODPwSk2Fb3wOnxNx/PalSXpHO/8AYT74asvTKiCxY9zH9BjF+CeNONGAMpqHwyysOp72sPrAxoeWzXEqiBtNFCd1YOSP0/YwKgSr1ax3j1NNVOQrFiLDe1/zjtN8U8/luanIW4klVsCBtDGCJ6R87WuldVajov8AE+07epmDzdPlibMgeYQYbkB0xvJm95uOn64P32qt3lSrnAlBiRzkhRMH4usrB+EE/wB8dcQRctlKmYSxUHTB21yARIncgwe/TFLP0ToyyRpL1dUA30olhf1bYR2wV8T5ZWoZbLbCpU8ytB+4nv3c/KOuE3miAO5RawkGvXNCmKcxqEOJJi4jVHXSTB2KkdRjVq5o0cglAjUMwIUC4ggQ09YH7vjPcpw9sxnn8st5VP4nK20iJHoYJidojYYJLxOrnswKFK82pET/AC0F2Zo6X268otjp2h9ZoDJURu2/lP8A4J4p51BqVQg1aB8tz3XZWIPcCPlgN4+zPkZbyqY01Kr+WI3bWbvPeJE9/li1WppkczSZRFIhcuxuSXIBUtA3JEGe5xL4gyAzAo6yC1CotXzCNlDjVqHQaYOne3WMZDWNbqQ9v2uynqcY/dQeB8utM5nSIVCEX2RB6Cbz9ccUjDm0yFtPXT+/rgl4WRPJqlGDBmrMX/FcjUfUxtgdkk/mCdpQ3HeO4/rhlx3SSf4TcFABPWRaUT0j/jFPxLemP7Ys8GMp7Yr+JDFLCTbDUJoqZX+FVAUGBFerpzQ/1X+Y/wB8EeCt/LX1AP5YD8bT+cW7Ff3+uOaLaCVMYHquHypfEYC16Tn/APpNFp2/EhPqHUAf6sW6dQOsjqMc+J6ZahqCyyfzFtPMvMB67Yq8MrKSQPhYCon+h7/kZtiJQSL8KsYwpktbtjqqAVJ9Db5YizbEcwBMfpiGvmx5RI6iB+uE2R7nWE0ATVJc4I+jMZhQSQ9Fn9AUMR3mH69jGDPD6hqZaWM7/phMznEClaqwUf4LopnZnNMAD1MiwnphkyyealPJ7LpFSuepU2VL9GIJPcLHXGxqIBW53gfoEH1dm75VXOcSyJWDmBqn7isw77gEeu+FbjVRUVjTqKy1hrDq0stWmNSEDsyiNvTtjZMnlEQBUVQBsAMI/wBs6IuWpQi6mqiIOlgVUyQdgCvLt2xfQahrsNukpqZC8dSxWrXV2AJtpEk29TjWvsyzuUQKPNCNJJUySRPQncbTvjIadQrysisq9GtaRIDCD0jfDXwDhmQzB5qmcy7k300/NSDuAyjVHuDtONMgHlZ7TRtfo2jnaBgrUBn5d+h+eL6ZpfxDGacG+zo+Upy/FK5QyVJQG5vNzM3/ADOGnI+ECg58zUc2uQJt3M3xT02t+0qxIPKx3IsytSb00TIkXBYGdhyj39MFctQVqzxDKCsGB92N53Ud7YGZaoJZeiSAADBnqD2Btace4bn2WoyFVA130RYAQfiuQYFwBGDvByQcrmUAEx0ArVQI5adOYtZ2MgzFrCcC/FOlGq1zcsnk0wRIkdp5bkx747yNU06VWsYDMSVG/pTB6WEE/PHHCGNerTzFVTVVSVy1ETqqVerldhTXcse02thMt2O39hj8oxdubS7z9IZLJ08igL5rMGapgmS/cidzCAD1PTF7gHAHyCwAGzVT4nB2I7HTdQpNoglcNnhLwq1F3zWaKVM5UJ+GdFMG2lJ6xu3v84PHnE0y1Ko7EamSBPQTBj1hrX6YRM1kRNzfPz/0FLauz2Sl9pvGgKdLL0GHM0t1ML19Jb8gcMngHiy5vKqXAZk/luDeYFiZ3lfznGEZCo1aszsedjNpPQ7C5OG/7NfEJy+d0uf5VfkYTYOTytvtJgn/ADYLq9Fel2s5bkLo5ju9itZyeQWh5qJ8PMwERGrmge0xPXAT+HsxFuVGNvUid/TDRnFuW7jT8+n9vnhdyLfdIs1JhsZlHP8AcRjL0z3PYXf5WpEaATDwP4fe+PnHElJ3jf8A2xT4Pmfhg2jBPPUgaTe2ID7O08qrwWy2VW8NV9dPpykr32xxx+jq0npH9cDvBtWGrIbXDAdpsfzGD3GKRNKwuL4akaGggKt7ZrXeUbXRXuRBwq8IBpNUpMI8mq2k7TSqcym3ZpX/ANZ64N+HqvKyfhuPY4FeIqflVqda+ioPJqbW1XR79Q9vZjirDuYWeVUjZIfCJudUjobYUczVakTSboZF4t0/2+WGzLXWTuLGO4sfzwG8X8N1UxVUSySG/wBJHbvgOgoSbXcFMh+3hZ9xWir52iTcKxqMIuwRZUCN9oF5M7Y07g2W8hdVUzXrnU8bCNlB6Kot8idzjNGUjM02WA1gSexIYkm9+Q3237XPeLPFDUaOtV/nusFt9Kgb/XrGNrVacy0wcLOLw1xJTRxLxfk8sZrZgTIhack9ul/0+WMk8Y+IP4vMtVVGFAQlMMWJ3lnF4GomSD0gb4qcNy5dhUrc2pgQAskX3ae87AnaMUeC1ijMCodAeZD8RHcKJnb5b4tp9K2AYSkkpejfh3wucy803RlO5PTeYEmQT1ttPUYfsp9mmapvroVTTjqjMDJ3IuL+5264V/BfAGrsamRrhHXpqGqx+FgZBn9Ma3wTxDm0UJmss0ry6qcGYA3E/uD6S04+ENR5HgvFaUAZxaiwf8WnqbpEsCJ7/wBsMHD6ObC/zalMt3VDH5tj2V8Q0WIBLITEB1KzPY7YKqwOxBwM55XWQvzDka6MtVw/xG69R1uO0kiPbEfDZqC+mCAqkj8e/Uf1t2xxUGmheLySwkFhEXO1433Em2CPhLhfnFBUZkpIJ5DDM+ygW6AklvURe+DPfsBcVAycJy8PZbL5vLmlVoqTSby3XaI+EyhEyOvcHti/keILl855SU1EgLMSwXRKIDYKh0uOtwN5xXr8IXVTXIVfJqKsMkCGUmZeRLXkzvc9zivmOA5vzkfMGk4spdAwsCGAYDswBBI7jrjCJDnOJdQdeDza08EAOGU9DiQBkhh17j8sYt9sHiI16ooi6g6pj5ab9v1w+1vFNOmxo1lemy21kAq1viGm95n4cWGTLZtQD5VYdrMf7jC2mDtK/e9hpXfC17aaaKwzgiEAtpvaDPeenb32nF/K5A1aqhes22j8rn+uNapeC8oAwpqUDSCqta/UAzBwDpeAqlCqjq4qINXQq4ta0lTF7CJnGtF9Tgdi6PulhpHAgHjumTw3xetXyyFwFcDy3B/Epg2kXIv6SN8QZfMMldEqf+R6ZJ6h0DAg9iVI9/bFfw5mWTMyhmjmaZqaI5lemQrHt7je3pi54pyv+HmKIHmI6F1jdATeLXWZ9tWMwFsU5ZVB3Hym8gUF3kj5bFbkqb+37vhrppqp+4wp5+FqgmweDv8AIiwMnB7gedLUwG+IEqfWOuB7BYkKY1FuaHBL/CqnlZxQdnBHzn9OXDtWXUhHcYRfFTGnWVwIKkMLCD9dsO+XeVBmxAOGHgua1wS8+SHJPyOZalXQWh+Vv0H52wX8R5Lz8vUpH7ykf8fOMBPFVEUyzAGUPmjrfew6mRthgyGa82mrSDqAOATnYxrx5RZOo7vKD+DOJmrSllh4h1JuKiQrD52afXByvp0tO0GcK+Yyf8PnSw1aaoDidtSiHA9Sl/dJwc4hVikSOu0YifDgW8FRG3dSyDxhW01ryNmUrN1Jjce7A7dMLWd4h5zBYIJIAmDEfnJtJ398PXiHJirTcEEMpLSPwncX7GDhAy1FTmBabjafiBB6Cel7e2PRMJ2ArN1bCyQ33RdNPnInTSwE7Fp6AyNv74qZmg1PMVNNiwkQYEExEjbr7RvjrP5k08xTYTymJ6w1u/SbdPfFvidAtS8yJKMyNf7tT4QIGwa/z7735CVTB4drCpWD5dlymamQR/hsSNnFwJg+kdt8ajwzxw9IrRz9F6dX4fMVSabmYkGNjY2tfGT8OGX8inXqI4NQkLURpllMEFD09Re31f8Aw14hy7AUM0wdKUClVYjVEbMDckEgXE9THTirAeVouXzlCuORkcH2OLS5ZB90fTCoPBdEsKgJB+61M6eUhR/Sf2Z5ztBKB0nMZlesEsegvM3wPuuodisN4Lw6tm6lOgjaZBZmnUFUdgJAO0e+NRyXhn+HogiNKLYT29T298U/s5yCqXeCCQI3Fgf03/YwxeKnYZcAEc7qnuLk262GMzW6qQ6n0Y+O6YjjAbuPKW/C/Bq7eZmKlNtTNvsSvp1C+nWBOOuPcWq5amzkssQFB9Zj0I2+nTGhZfkpqOwH/GM48ZVXzmdo5NQPKBNSqdMkhIsZ2k2jFWagSzdTRQyfZWAIFBZ3xrhearoucfWdbwqn42tZlXeP0EXwCp+crSdeoGZ2MWkg2I+Xzx+juCZBWds3UA0qNNFTsFFtXuSDGINHm51qDGmAKWqtyozMWPLTXWCBSAvYSTHrh5mo3DIQXx0cLKOAeJc8ELo2pQQClTm2N4mGO8Rq+pthnofaEVhcxlyuwLIwIB9Q0EfU4cV+zbLU9Ry7vS1HUVsyT/pIkDpAIEWwA4l9m9dkbS9JmjlIlTNrEGRETaevXA3xaWUW8D54RWTvA5Qz/qS1WLZfmNNvPpA8pJP+LS5ouQNXWQzRh9y1anXpq6w6VFBjezDYj8sK3D8jmMqkZlSpFkf7kEbF1sO3NE4qZYeXnlpFylLMKfKiISqt4HWGWdjv74ztVpg803G3N82ntwLd9orxbIVDyK0gfDq3/Lfp+eJOC1nR4dCqsLmBAI6yCdxa8bY74hl8yACGU33gsesDSYIvAnUd9sB8h45VX8rNUHpVBY6SHUe8XE+2KBk0kPSA4e3KIZm1tRvxXTU0i8SRy29TYnsPX1xd8F5nVlKazdJQzuIP9oxBR4lla1ldCexIBv6G+IDROUDPQ+FmEo0lQYhYvKjVE4iCUsYIXgh14tUe220pvGFKVmJ1I1u5F/0wufZvx0VFekTzJcAm95wfztZc5QQgkQdTaYMHQQVI3EEmRfbGOV6z5LMrWpgKVMMAIUrqiDfci95O07YdhiE8L4zygvkLQ0ngYW0eJqBemroJek2tdptYgT0KkqffAxc8r0lRW1mAQfxLFj77SDcQcE+B8apZykKtMnT1BEEHsd4xl2arfwnEqoayM5de2ljcX7G4F7za84BBGZSY38t4RmyiMh3ZMWb5aqSLOSLdZEW9B8t8IPiLKChmidICtzqe0G4Pb/bD/wAXy4qUZ+8Ryn16GN4m532Hrin4o4SMxS1gS2kaSD1H3T3m4+eNGGSqBU6yL1Aa+Qknj1AOqMhAEwGi5MTbsP8AbBLgefRSBWUmjWHk1RtoaQqtfbS398CspmtQNFy2oEKAYmb9+3Yf0xDkgEc03kh97zzA+15Ebz7HbDxysXhGqOYfh9VsrXVa2WdlY67hgCSHQ7Ldr79e+L2eyTrOYylTzFmYRpcRAKupJt8utpwKXiZRRla4D5cmxiWWTujHY+l+ntgdX4Y6uamWqExcFJDCJ+ITINtuuIpSSOyd/CfjLNZSR/i01J5C4UydhBFidSjvth2//ZjsqsMiTI/8qn9BjGsv4wzyC+mqNMzVpK256Fln0tj7l/EWeqToUSLnQpUXmLIPQ74np7hRa1fgGZC5R2FtI6e5Nt/pi94kzU0ssT1YOQCZuNh33/2wH4GNWUrKhJh4uO6zAvbfHHF8wzpkLwYYMQNiABcHbfT88ZHpAzl3uf2TTndNLQeI5gU6bOSCFUn3gYQfBWT8zN5isJJ8imhOr79QGqSR0syj645494rD5KCADVCrM2hjBkdL9PTFfwXxulRz3EKTMC3mysWlVWLTe0bYGyCQRP3DJ/YLt/UAtJywCqlEfCsCf9ET+dsJ3hzhFPNNmM5UR2eq7wVrbLPKFAgKYjf1wL8K+JqmZzVenqikEqlVbv5lK89bE29cJvg3xJTyrnWvmqWJhXKMpgTCmzSRFyTMYajie0OF5wo3iwV+heDIyppLlgNtQ5gOx7++LTrhV8G+K6GcBNOVYRyORqA7xJw0SMLzOxscMqrhmwoKjkKbajB5bc3pfC3nvC+Vzag05pvTdaiiCNFQEEcpgiYuBAIn3wbz+dNM8tI1b3AMMPUBrMPY4q+JOFHN0g1J2Sql0uVBP4XAuPfceu2CQx0MldupU+LUmCwyklpHLePX+uMg8Ua6VVnnzAph1Itq9FO0W2FsE38cZ3K1CMwGTQdDU6hLAG0b/dIBOoHvbphhqZrLcYp6KDU0zNpRyYYATII+KLXFxInYRfS6c6Zx/tP6Iz5g9m1BfD9fKZhBRrUtLqNQNup6kH4pif8AfFjM0q1FjTp1mag0qNZDBdQESG9eo/M4T87wurlK0HlNNtWkkGApgkwdKg2A9BPWSZ4wtTMUEqqrEX7yD2g2t1PyE4OYuuybB7HOfZEjm3MNjITLQXM5NialNWSrALIQsOAb6TJht5J3jbCx4zpU666gHp1Abhwfig3EEgWFxv8AnibxTxCscpS1OQTAMsdyBbbb/jc4G0s+1OmtI87VLJBBPrvEXvHz746HT0fUPPelZ7hRjPHP/in+x/NVRmatLSYKjVJgAyY5TeT6Y5+0TL/945I2WZna8i3UA3Pvh6+z3wuuWo62vVqQWbUbn0sBHywp8VAq5+qxuvMpjoNJAnaZmIPr7YFEQdQ544qkHYRFtK94az/mUjSb4llfeDeD0/pPXEmZ4gqpVy51AgctQi2o39JuPQYWeHE0XpPq5C2h5WIIsrbxJ2k/hG8WNeIqXmoKiuOW3yPtEXO3r74ZMTd/smGTufDXcfslDxRQ1aa6hQKhhx1WrEMCYFjE/P1wLOY1ESSCLAkC19yd/nOGrJ5YVzXogwHTUJAs6AMOvYRbCQm4v1wThZb+Uw5bOhl0VwLXvAJueafnciZvisKRVh7Hc6ryQP6fTFOsmkK036fv64YfBSrmc5To1xrRpUr8PSxJWJAiIO+JL9otVGTSg4JwvM5hqa0w1TWWUqtyIg3/AAgxHNAsffG8fZx4O/gKDCqFevVIappEqNMhVBi8SZPc4g4NkUymbRFAWnWUqFUD4lBYetgGv/mw/JRAxRkoewOCl7dppY74VrNQ1U6inQb+t45pH6evpOOPEtF6FNIIZBVim/Zas2mOWGMDuCOuOvEGugENNNZEnlpkwkQQWkmT6flj7lOKaEJs9EiGWIKXk6g23scKUXu9Vnft5TDqA2lZxRzVRsrUpkhXoVPMAa5AJ1WBsRqnpscccfzbUs+1dWkuEq8wjUrqCRb1kfLDbxPwnQrE1snUCO4INNrqwbcQbrc+22FjjnhTOaFL03aqh0cilgyDYggbja4Fow36jSPB90DYRlScD4ktPPeaTCVJC3nc2BPS4XocDeLZowRTCyanmhkPMiKToVtobUxOwMjFEcKzFoy9WVP/AI3BneTbFnhSFqpBWGVS0MIlgRFo3G/yvizaJwos8IvwvMVUda70/LrGTqiEqyDIdVuj9iLHqAb41jw14tDonmq9MbWK1KTHoA5upkWBIO2FLwTRp1pNVBK7TPzmd4t9cHOI8Opgl6LeXIKkqbS0AGBY80GDMycI6iSP1fTcM+VpR6Z5ZY4T/RM/zDmEfLHowBIi1qgPfvtgTxfgdTW+Y4dmGFaZqUWaUc2Mc3wGIj7t9sIng3x0lFTScEmWLKF0r8R1EfdUnfoG/wAp3LZ3jNLLsamTrirSHM2XBipSk70zvoJnkaRcRC7E6mmqSuOxS5408WjMPSVsq1HOUmvUdYHIQwUr97mHW0EwYOLOe4flq1IZ7Jj+FrEKyFOXTWkyjgnQbq1wAfhF5jAzxr4jGeqBqmXcUxTIDg84JiRHQgg8sEdb74LfZDxME1stZk/xFnqwIVrH8Q0PHctiurc5kQlAy39l0YBdR7q1n+B53NITrypfVqZh5iM1QC6sgEC+/MVMAwAcVPDWbOXqHLZmCrFAVN9FQgCJ6qzegE++JvtF4QtBxmqaVwXhSaD3Dj4SUIIZSJBgg8o9cLOX8VZXMBFzgelXSJqoo5iCPiBFj67iMDhk9ePdyD/kFGBax3Of0RX7SKiI6JddPMBAi24v9fpbEHgDhhr12zDWQciFVMEA3Go94iw6HaTiLxRmclnq4Y5wU0hVK6WPudQtJEAE2336H6XFsnksstPLOKhC/DT5mMfeIvAJ69JxZ5eIRGwHcUTDpS5xFBNXGs/WKmnl0DVTtMBVHdj0EbWOFDguVAWvQXMUKuZILFQSSINzJgNA3AAjC7xTjOZzqOtKqip96mi1Sx9GIpzG/SLYj4E1Dh4auadermSCqRSKUwT21QW6dDisUD446PP85VXTN39PHuvU+D1KlKvqgzU0qu2pgokCYFz2JxFw/h2ZpLXOZDLQCMIbTLSAbHr2B9Zww1/CjVsqpq5mrqI8w01prpBN+UEag3rPfbCb4gy1RSFatUdFghapBeLgAAd43PphuOX1Lo8Ib2emA6iqlLj70gGpUlAA5XIkmxF53N/ywuKNv3+zhrfJVs0gSkoQUwNdK+sdiVjUywekm5JvgDnMlUpcriIJgi49bjtb2wWwSlHA913xKVAWZjuNyd/364IeEM1orU2MgK6POmepHQSOn0wKztSVVe3Xvt+/2cey1RqcMOgBME2E9ccR2VRyv0xx2FahWj4alMz2DELM/M2w6qe+EFSa2RRpBZqSmxsCADI+k4csnmQ1NGN5G+EdC/c1zfBKNO3IKVjkKmkAlb7df6dRhX4t4KpO5rUy1CoGOvy35XidwVud8ex7CYcY5OnCO7qblL5SnVZabJZhqF7Spva2m/aZx3SOYoktRzDgSORuZQdvvSYkdxj7j2NxgDxThaVujhEeHeMK4jzNDyCbAoZse7TY/lhjyufXMcj01MgmGCsPXcfnj2PYS+oaaOJu5gopmBxdygfG+Arlx5mWOixGgsdPTaJg9ZwvZjxK9GmzsNSppLRYlj8IG/LIvj7j2K6D+rp9z8lMySOY2mnCQqWSaowKtpclryek69rj03+WCvA6tSnmDl9QJINAsRPI1tMHdRuNr22x9x7D7eVlA5VTP8JNN6lOpVcmhqDFSY5GI5JNrgnF7w/UbK5inVB1M38zc/duwPQ6kLDa1vfHsexSVoLSPZEb9wW78Zyq16TUySNQswsyndWB7gwcYbnuJuAUzCU62htBZhzExYzE9dyTj7j2MP6Gba8HhMzmqpV6zUlWm65OgBUOhZdzDWMkWsLdcUcxWanNI1DTXUZSkg0kW3uCfnj5j2N0ikruKueEOG16p/lV2ph2KEhmGwYyQPi+G0m2Gah4SzBqkVMwr1UUlHdWYx66mt7DHsewGZ5aceE9pYWuZZRT/wDG8y9KXz1UMyEkIAqhukaYMCPTp7YK8O8P0ky6LoQtpBLESSxAkkm8zj2PYyHzPIGe60GRNDrVjPcNaoqVaZRMwonXp3sbHqVPUf7YoZ3h1HM0VqGkpSrBqITFzI1qQLOIjV1G849j2CRPcSDfdBlaDYWU+LOBHJ12y5fWF0sp/wAr3APYi+2OOG8PMVgCLUxv0MqbfXHsextx5q1iOwVuXgmuamQoA9aZH0JXD14dpxlqQ/yjHsexlaPE8vymZ/sa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hUUExQWFhQXGRsYGBgYGB4eHRwcHBwaHh8dHB8cHygiHh0mHx0dIjEiJSkrLi4uHh8zODMsNygtLisBCgoKDg0OGxAQGy8kHyQyLDIvLywsLCwsLzQsNCwsLCwsLCwsLCwsLCwsLCwsLCwsLCwsLCwsLCwsLCwsLCwsLP/AABEIAPYAzQMBIgACEQEDEQH/xAAcAAACAwEBAQEAAAAAAAAAAAAFBgMEBwIAAQj/xAA+EAACAQIEBAQDBgQFBQADAAABAhEDIQAEEjEFIkFRBhNhcTKBkQdCUqGx8BQjwdEzYnLh8RUkU4KSFhdD/8QAGgEAAgMBAQAAAAAAAAAAAAAAAwQBAgUABv/EADARAAEEAQMDAwMDAwUAAAAAAAEAAgMRIQQSMSJBURNhcQUygaGx8CNSkRQVM9Hh/9oADAMBAAIRAxEAPwDVM88MPyxTGogktHYdZ9O8YIZwyoO3rH1xUeAAFlpuL/lhtvCH3Q3yrA6ybTEDr6acdDLkNKgk2JIA3Ex06bf0xbrZe2wn0ie8X/LEZpOm2rV6ERc2kEXH9sW3GlfgqHiTmB6XPMoPXsB64H1dLAyTBMSKh6f+47Ytvk3Yk3FySSV6ekfu2PppIBEmRcwGvM227dB6Y4OoKeVFk6kSV03ixM2j1JicezdbUQQN5npA23Edu+LGXyoIABNt/iJnp17YWPtA40mTy+sBTUckU1IX4u5mTA6nrjtwGSq0VD4k8X0MkLsHqNcUgebl21aiQgPfrhSXxVxDOsCj+RTm2iA1twSRzfS2Eeald2qVHYs/MSwJm8W6fLpa2NH4FkwgVdyOvQe31wtLKQC5PaLTCZ9HhWBlKgI1V67ECJ81gJ9ADEYvZfN5mmOTMVZ2MkHadpH674vLl+o9cdJkZ+eMj/cHk8r0J0unAqlPkPHGZpgeegroN2pjS8ReQOUn/wCRhw8P8XpZkeZRqagLMhs6G1nBNj/cYzzO0lpsoWzTYSOb3GKtLJOlek9KaVQuEDIQOYiYYRziFkr1GHoJ/UHysjW6NjBujP4WzVT1v8v+MR0mNrHtcfnbA6pmqyJqbym0xr0kqRMDYzHzOLOSzK1VlG1CYvB262wdZSvKJGOxv6Yj8qdwMeBi1zHp/YYhQunb9ccNU9cfWBI7EY7VLXGOUL4WnEbTtibAvjuvQCiu176TFus3E4hztoJClos0ri1JFjY9cd0nMX/WcBuC0G8wsxqQVGkSfL63A2wVqap6R1xEbt7Qaq1Zwo0vtbMorKCYZtv1+W2JsZ7Vyztqo6CjVC2gMqjUQZOkMdl3v3EYdeGUtNJF06YUDTa1trGMQx5ddiqKs9gaBnlVBmgw5TI3G+30/fpgbVIJBja207/PBLMUyLkiB3n+hxRWqs7WkdR33E/LGgygMJcqalTA20ja8b/v9xiRaDAAsb9LfO1744WqpiAdPcR7bYkAAUgEncAkc3cxbAyVJHuoayvohoBnYqPp8Xy+eK7SVA1Sd4CgXH6YvGjqTcHa5MH9JE44/hiu2kAkwdRHvMDbtjtwC4WhqkwQZ7iLG+/wj9nGJfa1ni+d0Qf5SAbzMiTuBE2xvoy4J1WBA6Tt8jj8+/aih/6pWaW1agJNgIUWBPpGKPk3CkTbQQTLAgrMkd46QPWTtHXrjRuBZsMogzAA+mM5mF1ieqHrIPTa306X3wxeHM9pESempex7/wDPy3wGSP1GkJ7QSiOTPC0+k40kyAqiWJ6DvjjgdMVvKq1XdDV5qVMHan0ZwQbtvt1GBXhZznRU8xVGWDaNLkKGi51GJbY8otG++HQ8SoZdwzp5j1CtNCAAIBOlFO0jc/sYy4tLtcWnlOarVbvsOES4fwSnTqF1JL2l6vM0DoBYKP6/XFHilFcxWWkrzUBDPUQWphbgb7mw3m+LVOvWbUtUJTvK0xzuQOpix6fdgeuCmUphRyoR1NgD9B9MMmQV05Ky7dyUIq5fNU6RWpqrxJDU30nruGk/RiceHFIFGogBVYDySWUMdLLJ/CYJPoPfDA9bYG07Dr9MJXjJHy7hqYGnMfyz0h+hsLAiZJ/CMXY8udtXMp2Cn8Y8cR5dpUH0H6YkwZAXsex7HjiVy9GPkY+F8fNeOpcuox4jHHmjHWrHLl8C4GHj1GSFbUBFxtPYHr0+uCYbAT/oPMxFUnUSbqLSSYERa/XAZvU2/wBPn3V49l9StM4jaY3/AHOA1dFksoEkAy1/T8Qvtgrm+W99th6YoioCTrBnadPX54eHkIPKhpDvMz90CPS14xZTMkAXmSdu0deUfTERqK0AAj/1j9I/OMQfyybxYzEzf69cWOVPyiuSqWv2G+JWoL90Q0+nX5HA/JALA3E9jaZMYs1aTCCD2kEH/a2KOAtcMKBm02i0kXB3/wDmSPpjGftvyRGbo1lHLWpxubMljAIF4K+tsbTXYiJAJmeu5t1Pr7Yzv7aMi1XIhwJNGoJIAnQ8KYvIuFvGKEK9rG1zHJpNunv++49MWuFU6j1VpUyQW6nl0r1JIFhvJ6DtgOXHS5Hp+7YZvCyVKR84kB6q+VTDELZiDrJflVbWY9WxUuUs5WrPkKeVydd1qCq9CkhQSAE1XMXtJIvBtEDAfMcXaMlmjVLEzTFMxCsOYFVVQANFuhJUd8XhnKZytbLfwtVqrZdw7ONTPCO7VBBPKX0Xn8O1sJ3hAmpRfLhVJMeXrEaaosGUm2xveLmxnFQBSKCSVtFBF1rUpnzKtR1WqyDZSPc6AMMVJKcQoUx8/rjJcjxhcpllGZzAVU+KjRkFzezNAhfQXPU4EVvOV0dKlHL1Hh/4ekD5tGmSArOUYWOpW0mTBwKOFzcDhTJ8rb3SwWyMxkx6XImO1sLHiXjtHS/8t3FKosv5eqmGUyQSbSATf2vgH4L4/mKlTMZHN1KjZhVdqbBdLGBDDV0IJGnaReThYThFduH6Woqz+Y5qsxZqs3JMCQvzjVBM7SQRDdZ7IQW55eqGUMpkHEuKfCajNSRmAEqpttECOlvbFzEnBVF7Hsex7HLlwRj5pxJj2OXKNVx9Ax1OPmOXLk2xEs9sTGNsfQcTa5C6q73v/fAXPWY3O5tpO/vpgDBrMm2364oVQZPLPtPr1wyzyqFDqNZQbyTA+6Yg7RK3xceqQ3J1tMbW7kjE1F13Ora1iP6Tjp2sOUf/AF/c4sTlSFHWUmxiAe+5Eb/2xJnKhAvI2FlLDpvAx0aNMidKTHWJ+uPlMQbzHp9Pb5DAyVCiytVXsGIjl203Huu/yxS45kTUpPTYBqdTUGhhEEQeovGLLoA1g0z11n+kYq51pAUITvuD6+n645pCkgr85cf4JUy+YegQx0mBAmR0PrvHvOHHJ5TyqVIMEcVKatrOlzDDmgtblGlBGx98fPHnFaWar0EokNCsrNpAkapIBmSGgAHa5+VXLcSqO9SoQAaegUgRZKSHmVVNubb00g7gYE9vV0oseBlHPDPiTO0v4Z6azSZTQRndX/lrUaA0bOAehvA3MDEWXy/lcUajq0Bqs0mA2Lc8MIuy2W9pXc7Y+ZLMZbNPQXJuKVRqjVswCG0I2gKKsmygMdMD8fYHHXiLwxmMg6161Vao1A61bnDmG5ul73EziaxXdWsApq494AZ1qVw9WrWU6vKCouskgkiBHmQJBYET0vGCXBvCWXq+VWUOmYRQGE6WYE71+pO5OwaBaIxX8PfalRZQlVWNSQFKDVqvA9ZxovnBUNRoURqY+gE3+WAtc4dJUOHdImY4NmP41c03JRoRToC+pkkA69Rkze/64ucUyiUM27ElaGcp6XE8pqgGbHqU7djvhSXxojrmMxmRWFRX1ZdDqVDT2XRsrT97c3tg/mfEeRzmRRPMJd4NGA2pag+G5G4Nt7icUcHl1dkVpaALTd4TrlsrTkQVGj5KSoPzAwZwM4FTCUlpjemAhvJnf9DPzwTwXhLu5Xsex8OPhbHKF1j5OIdZwN4PxQ1nqgiDTqFCvYbqfmCJxNLkWRbk29MdRjgnHOu+OpcvoUT646xEXINyI9j/AHx2Hx1LkNrmQAJwP8sqxFr/AL7zgi9gD09I/riocwD6fNTsesEx7YYaUIqNqLRCqu3RbC3viVC5EQLb2/sf36Y5oUpkkMo6QRf8sdeXykWPS47fL+mIJVxYUtOlCwRqIse/9ccVQD91tvwjf/5xFQM/CttzYCT88TZyqqIalRlp01BLEkaQIvJ7Yq7CkITxfM08ujV6oOgC9l1HsANMlibADfGQeKPtIrVlZcuhoUwSNZKmoQdhMAJ/6zHfFzx34qGeV/JkZegTzvK6nItpWdtJO8E6h3wkUctKormzIze0r+EdJNjvv2x3KlQcIzUOjeWamlX1qBGoNK7gdtv80Yv57hRWmIY+aVqvUIJ+4yzPdbvfacTeHuHVSyeWgf8AxG0yLqpIbcgSI1D1wF4gzrWlpCkREn4CSNJkjb4SO4+eKcKUe8DUz/EP5cLUZQlNZsxc6WmQQAokmb+kmRoWXyRfLqcyBVpZYVdKl/5lZSSGC9lpgWDXuTa2Mvy3DagBqUiQtPmsCsxeBaR077bb4aPC/Dq9XM1HVmdUVmqA2BdlEoeYAggwdBB7d8crAK1mMrl8vV8zLM1N2KHynIcoGsQ3ZwysNzJiCQYw7vxatxFatHX/AA+UQQ9dSC1RgYZQCRpUEGTcnbA3jHDf4bJIMtQQvUY+YxhmDPp0o2mZKHSV1ao0g3NsBPD9LMNlRQo/47VFWCdJeGLEtI5Vk6zvOgfPnNuirNIqlY8WcEyKaKIqZmrVkKoZ2eBygyvfUZiLxHTDP4CyOWLPSbKeU9JTDvTKM6kKTAPQMWtFuXrOAND7OuKUf5i1aVSoIuKjajzFjJYA2J6NgrU8GcURqOYfN+bUpR/LXVMGNY1Mb6gCO1xtieW1arYT5wjQKh0uzeYJhjflAEjqQRecGQcIvCqzolDUBIqmVJ2BcoQCd4lfyw76ZjcYEDah4orpvXERINxtj66kn0+eOfKIiADfr/ucSqr5TF2vbCn4Wd3OaqE2fM29AnS3eB9Tho4hU0UqjH7qsfoJwm/ZyG/ggdLc1Z3k7RG8+pH1OCDhSOCnkNiNz+Xriqc+qnSAzNFwoJ0juY2/XFduKJLaidCmCYYhT2MDlPcTbriFFFXxMEkj5HHNOuTIXoY/cY+uxiRBB2OrpihWZZ2n/wByfzxIFqpNK3UvAjvivl8tMwf9sfK+YgAkdtvf2xQrcW0z92LltJHL3mD+eCU6sLqQBc5mKHEamXq1jFRRUoHcREMhDSDETG9pm+Dea8Q0qNNnzDqij4WE8x7AC+rrAmR2vjNPtD8c5eqcscuxevl38zzAAAFAuskDUWA6CPXDNWy1PO5AmiQRVUOhJghgLdDBBGkwMZOqlfBM15PScEdk7ExskZHcKjn/ALVaFJW8ijWqMBZmhF9yS5bc7RP1xm3inxRnM5TnMV9aSD5aEBA3qFuY9STIPbEVTh58xKegl5hhp2KzOrraOh9euKni9fLZKQjlEmO/btPW1pxomuyUNrg1T/AoATBqAuPxST33PKLe2+Lwygc3HNpKxFyJUAER85n0xU8hjlKAEEmraTYzJF/kZva3fBMUXFUgxIVSL6upkKZibAesbYI1cq+ad6eVpVKZ0vSqtDjrzG479JHUbz1O1MjS4jlTmaSxUpx/FUVnUhkk103mmTdlA79VEg88o/gEJJjzGYWIkFnP9vy2M4FcD4/WyeYTMUTpYW0/dKSJRheVIEf8YG45Upw8LUWpZg0av301KRdXDRDKYggzHpjnjuWfIkBXL0ahPIVB0NFmHKbfdjsBg5Rp5bPpOQ5XI1vkmOmpTYnmfLuTAU7lPhNrKb4izOa80VMrmqTUqwBCMVYbixPbpfaRvgZsusJlrmuj2nnsifhvKmjak5WsyhqYc66JJGvSEbZJOkMOYe2DnglErNXqqzU6+oqQrWTzApianNIlfmCANwc1pZmtlazGs4DU+amslVZQCQQZNpCSo2k9Di/4U4syjzoVl1TUMiTWGsrIJ+FE+ETAN+mJyq008YW01OJGjTomqxZzUFI6RuzAxttAgk++A/HPE9E1kCvqWlrc3IV6iyEXUP8ANv02xnL+NK9SqiFC1E+YT3AYFGYReRzCd/ivi9SzHD2FYI7CNNRdV9JCPygAjbSH+KYcgz06gDlV2hNvD3pHN0SaqPTIFSlTAACaleCIA1EsOvUdwMaEMYZ4aOjMrWqB69FVpkBCoNNmHmamS5aC7cs9zc42Lg3FqOYTVSdXUEgxuD2INwfQjFiFSTlEDvj7iGpVEwO0/niN63pIjviKQ1X4/wA2WrLfmpuu3cHCx9nuYA4WpYR5ZJIHUAg2B7jDTmKhKEgd/wDbGe+CuK+TwuuYDt5pRFOxaoFC6p6TO+CV0flXabwjWbp1FWtUpZn+eFaqwEaRpgaGWDaLAm9jvjirxRqVOhxC2lwi5hBswaAHHcqxj2bFvxIKi5HyKFJnq1qbapiQIGtmPVjqj3OETipLZTKZFQVKrT85tRiSFIA3tqI5p6G2KNaSMIgPlaDxDiy0ClFSrVKzkUFJiVNySey7f/OJHpvTtU63BRTHqLAwR64SvFfDtVTLIlR/Lp04LuD8Z0BVFpBNtxHTpizW41neHhaVYpWkSjydWm3K2wkGdibRiRvobclQ5jfKbdPdhF9z+xjDvtH8YHMu1CgR/DIxDNNqjA7n/KDsLzM9sNf2s+InpIMrScg1QWdogql10iPxQdvUdcY4ANu5gAC4gdOkfO/pg0jyMJdo7ohk2KgloCklVOxO3abCR0gXxpP2VZ9lV8sxWxNSlGxVjzCJkFSQd9mGMzfL3VBEC03J629jcx6jphjSoctor01Ouldj91g3xA3G6n0tG8DCWph9aIsP4TEEmyQFaLxfhISvUzEwXCiOnZtx15TBP4u+MY4wPNqVCASQZMzYCYAuSbCf7Y3BqHmZcNSYsrU5QqRF5YGLdyLdzjFmXy6NRmY6mOwInT+pM2mNsL6B5czaeRhG1TA0gjgphp0oo8OGkSTqEdmQ99jf0/TF2nwwmpXqE2UROqYMNbcgbjr9Zx9SppqZFCDAorFzIlQJgT233sfl1xXPCnlMw1pqVHCk3NtI9JFjHUWw8HEBBDR3QjjdJf8ApdAncgQehJJ/KBP0wq8Kyfm1dAUmOg7ddojDr4uo6OG5UEdKZIO86Cbfvpin4FoaaT1RIF+19Mmxjp1xWN15Vmx7nhqBVaYWvNMkGns0lCCikn/SBtPtGNE8O8czOZosOIUjWRFdlqjlzCKukmGgK4hvhMbHfpU8KeGKlVddQD+bpBO5HmnzKnxfhQAe7Y0Grw/RQqsvwFKkWvc2H0A/LC82pDD05KJHp7ycJPoeGaeZvkcwldVMlGISqttnRxBFhcabd98D6vAatKodSogmGGlw1Q88cnNqfSxA8oN8sNXhvw3S/h3YqVqQoFRTpqKUSBpYXETgN4wzecpUMpmBmKjVqL2JAEm8lgBzSLG21sXGqaXbe/C52ncASqQ8D5mP4mtUWhTLjy6bg62JJAVUERIMAEgmbxc4rcS8L1jMQmWKaYVRrBMErUt8cxJECwAw3ZjKPmMxSrVKjsTTYohPIjHSVYLYyDG9/bBrInWPM2YyHWIGoW+uE5vqLmU4flHj0eOpIXAqFVDFMqmYuVWTorDcgbkVInvP6HuB8TNRyUH8PnEs6G6uB0O2oetjg3n+B0aqwQQDflOkj2jb5YF8S8Ms68tdiyxoepHmKJFg4AJEdGmbe+IH1GKU3e0+f5yufp6GBaeODcTWupEaaqQKiT8J39JU9+uL+oGZ+f8AfGX8F4walXy3Y0s3R2aPjX1GxUncfphz4HxXzyyuPLrJ8aAyCDsyyLqfyNj3OlC/d0u5/nCRljLcjhHbRvbp+56YyvJZYpxOplgQtM5laxX/ANeURO3MbenocaY9IWv02/4H5DGceMS1DiFKuJCMsFu5WQRb0AscMgYNIceHLW3oAsrXlZA+cf2GIH4TRIbkHNE79JIjtdjt3xDwLiy10BUg26YKE4VBtWcC00gmfybJSYIgeJPMZO8jfe/TsMUMxQp1ghqU1YxMNfSTcjDO+2FnJ6SpGoAB3A5umqQOvQj5RgkOHEKHDc1YT9pOdNTOVasGGZqa/wCmnKgxEx19Z+qxlqKrpdwYa4liDtYbd49+mDHHcq3mMq82mRt62G/qCbD1wG4ggBhYAgAwZAgzA+d+uJfdqER4Rly9QbzaYHsbG0+3bbfDlm8ki0VDNPmlUMDdRfVETJtv0MYVvDNUU6ictmjUb6l1A9RBGntO0noJca+TR80lMDlCKdrbzII3brMmCDGBuNEIkYtE/A2aNFXylRiPJM0yeqGP0Y29GAwofaZwnyXIWAlVtSwABJJ1r8m5p7MMM/jOmaDZXMUmOsMQdzNP71+wBG87+mDvFuBpWojUNcVFrIVIkFSDaejCQbnfGUJGRS+sOHp97A+PZ3CT8zlv+6QC4phenNIUbz93a8iO98BvF9EmhRS4LtVqGSJg6nHp+eHKpkjrqsq82mw2sL9d7x+91ziMvm1opJ0JTpG9jrdFg9zBP540w8EY7BJOaQuvtWbRQoJ1GlduqoQfbf5/rS8OU1TKCeXVaTtznTPtJnBb7VqQfM5ala78wm8cqx7nFvjuXNJMukDSX1EHqEBYen3djbAYJB6bR5TkDOtzvCceFpoVLzy1HnbsojsIwWzqxl9NxAA+QjFfJr/29GLsVSZ7MVn/AIxN4lOmmIP7jGXLe7BR20XNCg4TT/7dpO4Y9t57YD8R4d52SAszS0dpOrSfrGGThdOKHrF/pihwt9WXcRcSbDqLiI64ncBtd3tWcfu+VQ4d/h5du2n9I/XF1E012HSpzD3G4/riDhdIFGAMgMYneCZEiLYuOCy2+IXGE5yQ4t8o3IVismnfEOjFhK+pQehxysSQf3OFyBYAVGkgZSt4o4OGAq02NOoDKuu4JI+o/wAuxEjrivw/iVSoFIAGboCY6Ovbb4Gg94w15hAwIIEHCRxfKuhlBNWmSySYmD8JPYiRGNbQTl42E5bwVWSAPaSFofCOKjMUg6kidwblSLFSO4NvpgZ434euYy5WCakhqRCmzD1jqDHbbC/w/iQplcxTDClUbTWUH4W21bwCG5TB2M9MNNXMCBJZZ2mD37GRj0WnkEg3BYE1xmln/hbxK+XaYaVJ1qYGzEQTBJNo6RfGocL8S+ZlvNfShayAmNROxE7r1+uMc43TfMZytTpOEUHQx31kbkxsTMHc22vZj4AmVy5CK2Zz2YUGKdBYFOdwXlYm4gtPpikwaMhHDi5otaHxnjR8qKXxm0uPLH+rni3tOFXJ5laKCnVYawSzX5SWudBEyvTptg1Sy2erPqVUyiFdILaXqKLGFAEA+pn2tgj/APjRYDzMxVdu5jr2BFh6DFY3hhtUcARVr83+W7EkNeTaJ3iZ9puem/pinnBFMKFBYnllZJJIuu/6nf1wYqpUWsCwCxsD9QCehNvyxBxmgGZLGmAFCk32i826H8sSQopWuAoTUVHaGY6bkrAUWmOuoW6b98MfhfMrVzL6zzA6FAJ5glh6zJnpYjtj5wSivk+YJmncaSYhQZvO3KTHoLYGeG3OumRzEu99hqJLAX73O2zfLAngua4IjTtpO3HUWrm1osRopUCXmd36bdgCfSO+Ifs746tXLPSqOA9AkEmw0fdIPYDl9gD1wG4Xx9a/8ZmS2kltIKnpAUET/bArgVN6Yp5/UDRL+XXETCVDAJEgAWVvmMZ0mkDtPscaIqvlNRy08FaFxGiiA/5m5gOgHN8hy6fmO+FnwjT8yuKs6jVzBNhACUFY+8ayNux9sMXGeGOmXq+WPNYrG9yPQk9LG5NpGB/hnLeSajttl6QpzG7sA9Yg9p0/TfAYpB/p3bTnhElbbx4QbM0/4njJ1AEUVHsOWbevMP8A5wS4+S9UiLJTcAdQYgEGIA+Lrin4AprWqVK5B1PLAkRys5IHryqv0wUcBsxUO8wLR1L9+sGZwc9Elf2tCYgbbfk2nKisJSG/w/kB/bFfxST5Sz3j9nBCiLJf/exxQ8VsPLUept3xnsFu3BRH/wAgCJZBR5IA/D/TAvw6v+ID0iJ364L8PX+WowN4Zy5l1n4p/Xpid11aqOHhCfDrFWek4II1LtuabFZHuug/PBOkecjA7OIKedczu1NiOwqL5dr/AIkBn1wSzaRzdsB1jT6lhFicCF1pCkwZBuPfFLieZKgMOhv/AKeuLsAjFfOLKt7YVDg6QWEZgzlSU3DKCpkEAj2wE47QjmHX99MWPD1eUYWhCRb1Orf8oxZ4kganPa4ODMuGZWYaclCjUWlUZKkeVXinUts55VJH+YCPcDB3hfF30Ojn+ZSBWY+LSOU23LCPnNsB+J5BagKtbX17dvbEfBOIy1Nzas00HtvUS4iZPMpJA9Rj1GjeN9+cLI+oRVZ/IWfHJ1n/ABzDGo2ogklrs3QCRA+c7WYvA3/UqYnKUyVkDfljqASb4VPEdY/xNWor6SXJMdL22G/t6bYIcG8RcSS6F2AIJBWdQB2FresXODPwSk2Fb3wOnxNx/PalSXpHO/8AYT74asvTKiCxY9zH9BjF+CeNONGAMpqHwyysOp72sPrAxoeWzXEqiBtNFCd1YOSP0/YwKgSr1ax3j1NNVOQrFiLDe1/zjtN8U8/luanIW4klVsCBtDGCJ6R87WuldVajov8AE+07epmDzdPlibMgeYQYbkB0xvJm95uOn64P32qt3lSrnAlBiRzkhRMH4usrB+EE/wB8dcQRctlKmYSxUHTB21yARIncgwe/TFLP0ToyyRpL1dUA30olhf1bYR2wV8T5ZWoZbLbCpU8ytB+4nv3c/KOuE3miAO5RawkGvXNCmKcxqEOJJi4jVHXSTB2KkdRjVq5o0cglAjUMwIUC4ggQ09YH7vjPcpw9sxnn8st5VP4nK20iJHoYJidojYYJLxOrnswKFK82pET/AC0F2Zo6X268otjp2h9ZoDJURu2/lP8A4J4p51BqVQg1aB8tz3XZWIPcCPlgN4+zPkZbyqY01Kr+WI3bWbvPeJE9/li1WppkczSZRFIhcuxuSXIBUtA3JEGe5xL4gyAzAo6yC1CotXzCNlDjVqHQaYOne3WMZDWNbqQ9v2uynqcY/dQeB8utM5nSIVCEX2RB6Cbz9ccUjDm0yFtPXT+/rgl4WRPJqlGDBmrMX/FcjUfUxtgdkk/mCdpQ3HeO4/rhlx3SSf4TcFABPWRaUT0j/jFPxLemP7Ys8GMp7Yr+JDFLCTbDUJoqZX+FVAUGBFerpzQ/1X+Y/wB8EeCt/LX1AP5YD8bT+cW7Ff3+uOaLaCVMYHquHypfEYC16Tn/APpNFp2/EhPqHUAf6sW6dQOsjqMc+J6ZahqCyyfzFtPMvMB67Yq8MrKSQPhYCon+h7/kZtiJQSL8KsYwpktbtjqqAVJ9Db5YizbEcwBMfpiGvmx5RI6iB+uE2R7nWE0ATVJc4I+jMZhQSQ9Fn9AUMR3mH69jGDPD6hqZaWM7/phMznEClaqwUf4LopnZnNMAD1MiwnphkyyealPJ7LpFSuepU2VL9GIJPcLHXGxqIBW53gfoEH1dm75VXOcSyJWDmBqn7isw77gEeu+FbjVRUVjTqKy1hrDq0stWmNSEDsyiNvTtjZMnlEQBUVQBsAMI/wBs6IuWpQi6mqiIOlgVUyQdgCvLt2xfQahrsNukpqZC8dSxWrXV2AJtpEk29TjWvsyzuUQKPNCNJJUySRPQncbTvjIadQrysisq9GtaRIDCD0jfDXwDhmQzB5qmcy7k300/NSDuAyjVHuDtONMgHlZ7TRtfo2jnaBgrUBn5d+h+eL6ZpfxDGacG+zo+Upy/FK5QyVJQG5vNzM3/ADOGnI+ECg58zUc2uQJt3M3xT02t+0qxIPKx3IsytSb00TIkXBYGdhyj39MFctQVqzxDKCsGB92N53Ud7YGZaoJZeiSAADBnqD2Btace4bn2WoyFVA130RYAQfiuQYFwBGDvByQcrmUAEx0ArVQI5adOYtZ2MgzFrCcC/FOlGq1zcsnk0wRIkdp5bkx747yNU06VWsYDMSVG/pTB6WEE/PHHCGNerTzFVTVVSVy1ETqqVerldhTXcse02thMt2O39hj8oxdubS7z9IZLJ08igL5rMGapgmS/cidzCAD1PTF7gHAHyCwAGzVT4nB2I7HTdQpNoglcNnhLwq1F3zWaKVM5UJ+GdFMG2lJ6xu3v84PHnE0y1Ko7EamSBPQTBj1hrX6YRM1kRNzfPz/0FLauz2Sl9pvGgKdLL0GHM0t1ML19Jb8gcMngHiy5vKqXAZk/luDeYFiZ3lfznGEZCo1aszsedjNpPQ7C5OG/7NfEJy+d0uf5VfkYTYOTytvtJgn/ADYLq9Fel2s5bkLo5ju9itZyeQWh5qJ8PMwERGrmge0xPXAT+HsxFuVGNvUid/TDRnFuW7jT8+n9vnhdyLfdIs1JhsZlHP8AcRjL0z3PYXf5WpEaATDwP4fe+PnHElJ3jf8A2xT4Pmfhg2jBPPUgaTe2ID7O08qrwWy2VW8NV9dPpykr32xxx+jq0npH9cDvBtWGrIbXDAdpsfzGD3GKRNKwuL4akaGggKt7ZrXeUbXRXuRBwq8IBpNUpMI8mq2k7TSqcym3ZpX/ANZ64N+HqvKyfhuPY4FeIqflVqda+ioPJqbW1XR79Q9vZjirDuYWeVUjZIfCJudUjobYUczVakTSboZF4t0/2+WGzLXWTuLGO4sfzwG8X8N1UxVUSySG/wBJHbvgOgoSbXcFMh+3hZ9xWir52iTcKxqMIuwRZUCN9oF5M7Y07g2W8hdVUzXrnU8bCNlB6Kot8idzjNGUjM02WA1gSexIYkm9+Q3237XPeLPFDUaOtV/nusFt9Kgb/XrGNrVacy0wcLOLw1xJTRxLxfk8sZrZgTIhack9ul/0+WMk8Y+IP4vMtVVGFAQlMMWJ3lnF4GomSD0gb4qcNy5dhUrc2pgQAskX3ae87AnaMUeC1ijMCodAeZD8RHcKJnb5b4tp9K2AYSkkpejfh3wucy803RlO5PTeYEmQT1ttPUYfsp9mmapvroVTTjqjMDJ3IuL+5264V/BfAGrsamRrhHXpqGqx+FgZBn9Ma3wTxDm0UJmss0ry6qcGYA3E/uD6S04+ENR5HgvFaUAZxaiwf8WnqbpEsCJ7/wBsMHD6ObC/zalMt3VDH5tj2V8Q0WIBLITEB1KzPY7YKqwOxBwM55XWQvzDka6MtVw/xG69R1uO0kiPbEfDZqC+mCAqkj8e/Uf1t2xxUGmheLySwkFhEXO1433Em2CPhLhfnFBUZkpIJ5DDM+ygW6AklvURe+DPfsBcVAycJy8PZbL5vLmlVoqTSby3XaI+EyhEyOvcHti/keILl855SU1EgLMSwXRKIDYKh0uOtwN5xXr8IXVTXIVfJqKsMkCGUmZeRLXkzvc9zivmOA5vzkfMGk4spdAwsCGAYDswBBI7jrjCJDnOJdQdeDza08EAOGU9DiQBkhh17j8sYt9sHiI16ooi6g6pj5ab9v1w+1vFNOmxo1lemy21kAq1viGm95n4cWGTLZtQD5VYdrMf7jC2mDtK/e9hpXfC17aaaKwzgiEAtpvaDPeenb32nF/K5A1aqhes22j8rn+uNapeC8oAwpqUDSCqta/UAzBwDpeAqlCqjq4qINXQq4ta0lTF7CJnGtF9Tgdi6PulhpHAgHjumTw3xetXyyFwFcDy3B/Epg2kXIv6SN8QZfMMldEqf+R6ZJ6h0DAg9iVI9/bFfw5mWTMyhmjmaZqaI5lemQrHt7je3pi54pyv+HmKIHmI6F1jdATeLXWZ9tWMwFsU5ZVB3Hym8gUF3kj5bFbkqb+37vhrppqp+4wp5+FqgmweDv8AIiwMnB7gedLUwG+IEqfWOuB7BYkKY1FuaHBL/CqnlZxQdnBHzn9OXDtWXUhHcYRfFTGnWVwIKkMLCD9dsO+XeVBmxAOGHgua1wS8+SHJPyOZalXQWh+Vv0H52wX8R5Lz8vUpH7ykf8fOMBPFVEUyzAGUPmjrfew6mRthgyGa82mrSDqAOATnYxrx5RZOo7vKD+DOJmrSllh4h1JuKiQrD52afXByvp0tO0GcK+Yyf8PnSw1aaoDidtSiHA9Sl/dJwc4hVikSOu0YifDgW8FRG3dSyDxhW01ryNmUrN1Jjce7A7dMLWd4h5zBYIJIAmDEfnJtJ398PXiHJirTcEEMpLSPwncX7GDhAy1FTmBabjafiBB6Cel7e2PRMJ2ArN1bCyQ33RdNPnInTSwE7Fp6AyNv74qZmg1PMVNNiwkQYEExEjbr7RvjrP5k08xTYTymJ6w1u/SbdPfFvidAtS8yJKMyNf7tT4QIGwa/z7735CVTB4drCpWD5dlymamQR/hsSNnFwJg+kdt8ajwzxw9IrRz9F6dX4fMVSabmYkGNjY2tfGT8OGX8inXqI4NQkLURpllMEFD09Re31f8Aw14hy7AUM0wdKUClVYjVEbMDckEgXE9THTirAeVouXzlCuORkcH2OLS5ZB90fTCoPBdEsKgJB+61M6eUhR/Sf2Z5ztBKB0nMZlesEsegvM3wPuuodisN4Lw6tm6lOgjaZBZmnUFUdgJAO0e+NRyXhn+HogiNKLYT29T298U/s5yCqXeCCQI3Fgf03/YwxeKnYZcAEc7qnuLk262GMzW6qQ6n0Y+O6YjjAbuPKW/C/Bq7eZmKlNtTNvsSvp1C+nWBOOuPcWq5amzkssQFB9Zj0I2+nTGhZfkpqOwH/GM48ZVXzmdo5NQPKBNSqdMkhIsZ2k2jFWagSzdTRQyfZWAIFBZ3xrhearoucfWdbwqn42tZlXeP0EXwCp+crSdeoGZ2MWkg2I+Xzx+juCZBWds3UA0qNNFTsFFtXuSDGINHm51qDGmAKWqtyozMWPLTXWCBSAvYSTHrh5mo3DIQXx0cLKOAeJc8ELo2pQQClTm2N4mGO8Rq+pthnofaEVhcxlyuwLIwIB9Q0EfU4cV+zbLU9Ry7vS1HUVsyT/pIkDpAIEWwA4l9m9dkbS9JmjlIlTNrEGRETaevXA3xaWUW8D54RWTvA5Qz/qS1WLZfmNNvPpA8pJP+LS5ouQNXWQzRh9y1anXpq6w6VFBjezDYj8sK3D8jmMqkZlSpFkf7kEbF1sO3NE4qZYeXnlpFylLMKfKiISqt4HWGWdjv74ztVpg803G3N82ntwLd9orxbIVDyK0gfDq3/Lfp+eJOC1nR4dCqsLmBAI6yCdxa8bY74hl8yACGU33gsesDSYIvAnUd9sB8h45VX8rNUHpVBY6SHUe8XE+2KBk0kPSA4e3KIZm1tRvxXTU0i8SRy29TYnsPX1xd8F5nVlKazdJQzuIP9oxBR4lla1ldCexIBv6G+IDROUDPQ+FmEo0lQYhYvKjVE4iCUsYIXgh14tUe220pvGFKVmJ1I1u5F/0wufZvx0VFekTzJcAm95wfztZc5QQgkQdTaYMHQQVI3EEmRfbGOV6z5LMrWpgKVMMAIUrqiDfci95O07YdhiE8L4zygvkLQ0ngYW0eJqBemroJek2tdptYgT0KkqffAxc8r0lRW1mAQfxLFj77SDcQcE+B8apZykKtMnT1BEEHsd4xl2arfwnEqoayM5de2ljcX7G4F7za84BBGZSY38t4RmyiMh3ZMWb5aqSLOSLdZEW9B8t8IPiLKChmidICtzqe0G4Pb/bD/wAXy4qUZ+8Ryn16GN4m532Hrin4o4SMxS1gS2kaSD1H3T3m4+eNGGSqBU6yL1Aa+Qknj1AOqMhAEwGi5MTbsP8AbBLgefRSBWUmjWHk1RtoaQqtfbS398CspmtQNFy2oEKAYmb9+3Yf0xDkgEc03kh97zzA+15Ebz7HbDxysXhGqOYfh9VsrXVa2WdlY67hgCSHQ7Ldr79e+L2eyTrOYylTzFmYRpcRAKupJt8utpwKXiZRRla4D5cmxiWWTujHY+l+ntgdX4Y6uamWqExcFJDCJ+ITINtuuIpSSOyd/CfjLNZSR/i01J5C4UydhBFidSjvth2//ZjsqsMiTI/8qn9BjGsv4wzyC+mqNMzVpK256Fln0tj7l/EWeqToUSLnQpUXmLIPQ74np7hRa1fgGZC5R2FtI6e5Nt/pi94kzU0ssT1YOQCZuNh33/2wH4GNWUrKhJh4uO6zAvbfHHF8wzpkLwYYMQNiABcHbfT88ZHpAzl3uf2TTndNLQeI5gU6bOSCFUn3gYQfBWT8zN5isJJ8imhOr79QGqSR0syj645494rD5KCADVCrM2hjBkdL9PTFfwXxulRz3EKTMC3mysWlVWLTe0bYGyCQRP3DJ/YLt/UAtJywCqlEfCsCf9ET+dsJ3hzhFPNNmM5UR2eq7wVrbLPKFAgKYjf1wL8K+JqmZzVenqikEqlVbv5lK89bE29cJvg3xJTyrnWvmqWJhXKMpgTCmzSRFyTMYajie0OF5wo3iwV+heDIyppLlgNtQ5gOx7++LTrhV8G+K6GcBNOVYRyORqA7xJw0SMLzOxscMqrhmwoKjkKbajB5bc3pfC3nvC+Vzag05pvTdaiiCNFQEEcpgiYuBAIn3wbz+dNM8tI1b3AMMPUBrMPY4q+JOFHN0g1J2Sql0uVBP4XAuPfceu2CQx0MldupU+LUmCwyklpHLePX+uMg8Ua6VVnnzAph1Itq9FO0W2FsE38cZ3K1CMwGTQdDU6hLAG0b/dIBOoHvbphhqZrLcYp6KDU0zNpRyYYATII+KLXFxInYRfS6c6Zx/tP6Iz5g9m1BfD9fKZhBRrUtLqNQNup6kH4pif8AfFjM0q1FjTp1mag0qNZDBdQESG9eo/M4T87wurlK0HlNNtWkkGApgkwdKg2A9BPWSZ4wtTMUEqqrEX7yD2g2t1PyE4OYuuybB7HOfZEjm3MNjITLQXM5NialNWSrALIQsOAb6TJht5J3jbCx4zpU666gHp1Abhwfig3EEgWFxv8AnibxTxCscpS1OQTAMsdyBbbb/jc4G0s+1OmtI87VLJBBPrvEXvHz746HT0fUPPelZ7hRjPHP/in+x/NVRmatLSYKjVJgAyY5TeT6Y5+0TL/945I2WZna8i3UA3Pvh6+z3wuuWo62vVqQWbUbn0sBHywp8VAq5+qxuvMpjoNJAnaZmIPr7YFEQdQ544qkHYRFtK94az/mUjSb4llfeDeD0/pPXEmZ4gqpVy51AgctQi2o39JuPQYWeHE0XpPq5C2h5WIIsrbxJ2k/hG8WNeIqXmoKiuOW3yPtEXO3r74ZMTd/smGTufDXcfslDxRQ1aa6hQKhhx1WrEMCYFjE/P1wLOY1ESSCLAkC19yd/nOGrJ5YVzXogwHTUJAs6AMOvYRbCQm4v1wThZb+Uw5bOhl0VwLXvAJueafnciZvisKRVh7Hc6ryQP6fTFOsmkK036fv64YfBSrmc5To1xrRpUr8PSxJWJAiIO+JL9otVGTSg4JwvM5hqa0w1TWWUqtyIg3/AAgxHNAsffG8fZx4O/gKDCqFevVIappEqNMhVBi8SZPc4g4NkUymbRFAWnWUqFUD4lBYetgGv/mw/JRAxRkoewOCl7dppY74VrNQ1U6inQb+t45pH6evpOOPEtF6FNIIZBVim/Zas2mOWGMDuCOuOvEGugENNNZEnlpkwkQQWkmT6flj7lOKaEJs9EiGWIKXk6g23scKUXu9Vnft5TDqA2lZxRzVRsrUpkhXoVPMAa5AJ1WBsRqnpscccfzbUs+1dWkuEq8wjUrqCRb1kfLDbxPwnQrE1snUCO4INNrqwbcQbrc+22FjjnhTOaFL03aqh0cilgyDYggbja4Fow36jSPB90DYRlScD4ktPPeaTCVJC3nc2BPS4XocDeLZowRTCyanmhkPMiKToVtobUxOwMjFEcKzFoy9WVP/AI3BneTbFnhSFqpBWGVS0MIlgRFo3G/yvizaJwos8IvwvMVUda70/LrGTqiEqyDIdVuj9iLHqAb41jw14tDonmq9MbWK1KTHoA5upkWBIO2FLwTRp1pNVBK7TPzmd4t9cHOI8Opgl6LeXIKkqbS0AGBY80GDMycI6iSP1fTcM+VpR6Z5ZY4T/RM/zDmEfLHowBIi1qgPfvtgTxfgdTW+Y4dmGFaZqUWaUc2Mc3wGIj7t9sIng3x0lFTScEmWLKF0r8R1EfdUnfoG/wAp3LZ3jNLLsamTrirSHM2XBipSk70zvoJnkaRcRC7E6mmqSuOxS5408WjMPSVsq1HOUmvUdYHIQwUr97mHW0EwYOLOe4flq1IZ7Jj+FrEKyFOXTWkyjgnQbq1wAfhF5jAzxr4jGeqBqmXcUxTIDg84JiRHQgg8sEdb74LfZDxME1stZk/xFnqwIVrH8Q0PHctiurc5kQlAy39l0YBdR7q1n+B53NITrypfVqZh5iM1QC6sgEC+/MVMAwAcVPDWbOXqHLZmCrFAVN9FQgCJ6qzegE++JvtF4QtBxmqaVwXhSaD3Dj4SUIIZSJBgg8o9cLOX8VZXMBFzgelXSJqoo5iCPiBFj67iMDhk9ePdyD/kFGBax3Of0RX7SKiI6JddPMBAi24v9fpbEHgDhhr12zDWQciFVMEA3Go94iw6HaTiLxRmclnq4Y5wU0hVK6WPudQtJEAE2336H6XFsnksstPLOKhC/DT5mMfeIvAJ69JxZ5eIRGwHcUTDpS5xFBNXGs/WKmnl0DVTtMBVHdj0EbWOFDguVAWvQXMUKuZILFQSSINzJgNA3AAjC7xTjOZzqOtKqip96mi1Sx9GIpzG/SLYj4E1Dh4auadermSCqRSKUwT21QW6dDisUD446PP85VXTN39PHuvU+D1KlKvqgzU0qu2pgokCYFz2JxFw/h2ZpLXOZDLQCMIbTLSAbHr2B9Zww1/CjVsqpq5mrqI8w01prpBN+UEag3rPfbCb4gy1RSFatUdFghapBeLgAAd43PphuOX1Lo8Ib2emA6iqlLj70gGpUlAA5XIkmxF53N/ywuKNv3+zhrfJVs0gSkoQUwNdK+sdiVjUywekm5JvgDnMlUpcriIJgi49bjtb2wWwSlHA913xKVAWZjuNyd/364IeEM1orU2MgK6POmepHQSOn0wKztSVVe3Xvt+/2cey1RqcMOgBME2E9ccR2VRyv0xx2FahWj4alMz2DELM/M2w6qe+EFSa2RRpBZqSmxsCADI+k4csnmQ1NGN5G+EdC/c1zfBKNO3IKVjkKmkAlb7df6dRhX4t4KpO5rUy1CoGOvy35XidwVud8ex7CYcY5OnCO7qblL5SnVZabJZhqF7Spva2m/aZx3SOYoktRzDgSORuZQdvvSYkdxj7j2NxgDxThaVujhEeHeMK4jzNDyCbAoZse7TY/lhjyufXMcj01MgmGCsPXcfnj2PYS+oaaOJu5gopmBxdygfG+Arlx5mWOixGgsdPTaJg9ZwvZjxK9GmzsNSppLRYlj8IG/LIvj7j2K6D+rp9z8lMySOY2mnCQqWSaowKtpclryek69rj03+WCvA6tSnmDl9QJINAsRPI1tMHdRuNr22x9x7D7eVlA5VTP8JNN6lOpVcmhqDFSY5GI5JNrgnF7w/UbK5inVB1M38zc/duwPQ6kLDa1vfHsexSVoLSPZEb9wW78Zyq16TUySNQswsyndWB7gwcYbnuJuAUzCU62htBZhzExYzE9dyTj7j2MP6Gba8HhMzmqpV6zUlWm65OgBUOhZdzDWMkWsLdcUcxWanNI1DTXUZSkg0kW3uCfnj5j2N0ikruKueEOG16p/lV2ph2KEhmGwYyQPi+G0m2Gah4SzBqkVMwr1UUlHdWYx66mt7DHsewGZ5aceE9pYWuZZRT/wDG8y9KXz1UMyEkIAqhukaYMCPTp7YK8O8P0ky6LoQtpBLESSxAkkm8zj2PYyHzPIGe60GRNDrVjPcNaoqVaZRMwonXp3sbHqVPUf7YoZ3h1HM0VqGkpSrBqITFzI1qQLOIjV1G849j2CRPcSDfdBlaDYWU+LOBHJ12y5fWF0sp/wAr3APYi+2OOG8PMVgCLUxv0MqbfXHsextx5q1iOwVuXgmuamQoA9aZH0JXD14dpxlqQ/yjHsexlaPE8vymZ/sa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TEhUUExQWFhQXGRsYGBgYGB4eHRwcHBwaHh8dHB8cHygiHh0mHx0dIjEiJSkrLi4uHh8zODMsNygtLisBCgoKDg0OGxAQGy8kHyQyLDIvLywsLCwsLzQsNCwsLCwsLCwsLCwsLCwsLCwsLCwsLCwsLCwsLCwsLCwsLCwsLP/AABEIAPYAzQMBIgACEQEDEQH/xAAcAAACAwEBAQEAAAAAAAAAAAAFBgMEBwIAAQj/xAA+EAACAQIEBAQDBgQFBQADAAABAhEDIQAEEjEFIkFRBhNhcTKBkQdCUqGx8BQjwdEzYnLh8RUkU4KSFhdD/8QAGgEAAgMBAQAAAAAAAAAAAAAAAwQBAgUABv/EADARAAEEAQMDAwMDAwUAAAAAAAEAAgMRIQQSMSJBURNhcQUygaGx8CNSkRQVM9Hh/9oADAMBAAIRAxEAPwDVM88MPyxTGogktHYdZ9O8YIZwyoO3rH1xUeAAFlpuL/lhtvCH3Q3yrA6ybTEDr6acdDLkNKgk2JIA3Ex06bf0xbrZe2wn0ie8X/LEZpOm2rV6ERc2kEXH9sW3GlfgqHiTmB6XPMoPXsB64H1dLAyTBMSKh6f+47Ytvk3Yk3FySSV6ekfu2PppIBEmRcwGvM227dB6Y4OoKeVFk6kSV03ixM2j1JicezdbUQQN5npA23Edu+LGXyoIABNt/iJnp17YWPtA40mTy+sBTUckU1IX4u5mTA6nrjtwGSq0VD4k8X0MkLsHqNcUgebl21aiQgPfrhSXxVxDOsCj+RTm2iA1twSRzfS2Eeald2qVHYs/MSwJm8W6fLpa2NH4FkwgVdyOvQe31wtLKQC5PaLTCZ9HhWBlKgI1V67ECJ81gJ9ADEYvZfN5mmOTMVZ2MkHadpH674vLl+o9cdJkZ+eMj/cHk8r0J0unAqlPkPHGZpgeegroN2pjS8ReQOUn/wCRhw8P8XpZkeZRqagLMhs6G1nBNj/cYzzO0lpsoWzTYSOb3GKtLJOlek9KaVQuEDIQOYiYYRziFkr1GHoJ/UHysjW6NjBujP4WzVT1v8v+MR0mNrHtcfnbA6pmqyJqbym0xr0kqRMDYzHzOLOSzK1VlG1CYvB262wdZSvKJGOxv6Yj8qdwMeBi1zHp/YYhQunb9ccNU9cfWBI7EY7VLXGOUL4WnEbTtibAvjuvQCiu176TFus3E4hztoJClos0ri1JFjY9cd0nMX/WcBuC0G8wsxqQVGkSfL63A2wVqap6R1xEbt7Qaq1Zwo0vtbMorKCYZtv1+W2JsZ7Vyztqo6CjVC2gMqjUQZOkMdl3v3EYdeGUtNJF06YUDTa1trGMQx5ddiqKs9gaBnlVBmgw5TI3G+30/fpgbVIJBja207/PBLMUyLkiB3n+hxRWqs7WkdR33E/LGgygMJcqalTA20ja8b/v9xiRaDAAsb9LfO1744WqpiAdPcR7bYkAAUgEncAkc3cxbAyVJHuoayvohoBnYqPp8Xy+eK7SVA1Sd4CgXH6YvGjqTcHa5MH9JE44/hiu2kAkwdRHvMDbtjtwC4WhqkwQZ7iLG+/wj9nGJfa1ni+d0Qf5SAbzMiTuBE2xvoy4J1WBA6Tt8jj8+/aih/6pWaW1agJNgIUWBPpGKPk3CkTbQQTLAgrMkd46QPWTtHXrjRuBZsMogzAA+mM5mF1ieqHrIPTa306X3wxeHM9pESempex7/wDPy3wGSP1GkJ7QSiOTPC0+k40kyAqiWJ6DvjjgdMVvKq1XdDV5qVMHan0ZwQbtvt1GBXhZznRU8xVGWDaNLkKGi51GJbY8otG++HQ8SoZdwzp5j1CtNCAAIBOlFO0jc/sYy4tLtcWnlOarVbvsOES4fwSnTqF1JL2l6vM0DoBYKP6/XFHilFcxWWkrzUBDPUQWphbgb7mw3m+LVOvWbUtUJTvK0xzuQOpix6fdgeuCmUphRyoR1NgD9B9MMmQV05Ky7dyUIq5fNU6RWpqrxJDU30nruGk/RiceHFIFGogBVYDySWUMdLLJ/CYJPoPfDA9bYG07Dr9MJXjJHy7hqYGnMfyz0h+hsLAiZJ/CMXY8udtXMp2Cn8Y8cR5dpUH0H6YkwZAXsex7HjiVy9GPkY+F8fNeOpcuox4jHHmjHWrHLl8C4GHj1GSFbUBFxtPYHr0+uCYbAT/oPMxFUnUSbqLSSYERa/XAZvU2/wBPn3V49l9StM4jaY3/AHOA1dFksoEkAy1/T8Qvtgrm+W99th6YoioCTrBnadPX54eHkIPKhpDvMz90CPS14xZTMkAXmSdu0deUfTERqK0AAj/1j9I/OMQfyybxYzEzf69cWOVPyiuSqWv2G+JWoL90Q0+nX5HA/JALA3E9jaZMYs1aTCCD2kEH/a2KOAtcMKBm02i0kXB3/wDmSPpjGftvyRGbo1lHLWpxubMljAIF4K+tsbTXYiJAJmeu5t1Pr7Yzv7aMi1XIhwJNGoJIAnQ8KYvIuFvGKEK9rG1zHJpNunv++49MWuFU6j1VpUyQW6nl0r1JIFhvJ6DtgOXHS5Hp+7YZvCyVKR84kB6q+VTDELZiDrJflVbWY9WxUuUs5WrPkKeVydd1qCq9CkhQSAE1XMXtJIvBtEDAfMcXaMlmjVLEzTFMxCsOYFVVQANFuhJUd8XhnKZytbLfwtVqrZdw7ONTPCO7VBBPKX0Xn8O1sJ3hAmpRfLhVJMeXrEaaosGUm2xveLmxnFQBSKCSVtFBF1rUpnzKtR1WqyDZSPc6AMMVJKcQoUx8/rjJcjxhcpllGZzAVU+KjRkFzezNAhfQXPU4EVvOV0dKlHL1Hh/4ekD5tGmSArOUYWOpW0mTBwKOFzcDhTJ8rb3SwWyMxkx6XImO1sLHiXjtHS/8t3FKosv5eqmGUyQSbSATf2vgH4L4/mKlTMZHN1KjZhVdqbBdLGBDDV0IJGnaReThYThFduH6Woqz+Y5qsxZqs3JMCQvzjVBM7SQRDdZ7IQW55eqGUMpkHEuKfCajNSRmAEqpttECOlvbFzEnBVF7Hsex7HLlwRj5pxJj2OXKNVx9Ax1OPmOXLk2xEs9sTGNsfQcTa5C6q73v/fAXPWY3O5tpO/vpgDBrMm2364oVQZPLPtPr1wyzyqFDqNZQbyTA+6Yg7RK3xceqQ3J1tMbW7kjE1F13Ora1iP6Tjp2sOUf/AF/c4sTlSFHWUmxiAe+5Eb/2xJnKhAvI2FlLDpvAx0aNMidKTHWJ+uPlMQbzHp9Pb5DAyVCiytVXsGIjl203Huu/yxS45kTUpPTYBqdTUGhhEEQeovGLLoA1g0z11n+kYq51pAUITvuD6+n645pCkgr85cf4JUy+YegQx0mBAmR0PrvHvOHHJ5TyqVIMEcVKatrOlzDDmgtblGlBGx98fPHnFaWar0EokNCsrNpAkapIBmSGgAHa5+VXLcSqO9SoQAaegUgRZKSHmVVNubb00g7gYE9vV0oseBlHPDPiTO0v4Z6azSZTQRndX/lrUaA0bOAehvA3MDEWXy/lcUajq0Bqs0mA2Lc8MIuy2W9pXc7Y+ZLMZbNPQXJuKVRqjVswCG0I2gKKsmygMdMD8fYHHXiLwxmMg6161Vao1A61bnDmG5ul73EziaxXdWsApq494AZ1qVw9WrWU6vKCouskgkiBHmQJBYET0vGCXBvCWXq+VWUOmYRQGE6WYE71+pO5OwaBaIxX8PfalRZQlVWNSQFKDVqvA9ZxovnBUNRoURqY+gE3+WAtc4dJUOHdImY4NmP41c03JRoRToC+pkkA69Rkze/64ucUyiUM27ElaGcp6XE8pqgGbHqU7djvhSXxojrmMxmRWFRX1ZdDqVDT2XRsrT97c3tg/mfEeRzmRRPMJd4NGA2pag+G5G4Nt7icUcHl1dkVpaALTd4TrlsrTkQVGj5KSoPzAwZwM4FTCUlpjemAhvJnf9DPzwTwXhLu5Xsex8OPhbHKF1j5OIdZwN4PxQ1nqgiDTqFCvYbqfmCJxNLkWRbk29MdRjgnHOu+OpcvoUT646xEXINyI9j/AHx2Hx1LkNrmQAJwP8sqxFr/AL7zgi9gD09I/riocwD6fNTsesEx7YYaUIqNqLRCqu3RbC3viVC5EQLb2/sf36Y5oUpkkMo6QRf8sdeXykWPS47fL+mIJVxYUtOlCwRqIse/9ccVQD91tvwjf/5xFQM/CttzYCT88TZyqqIalRlp01BLEkaQIvJ7Yq7CkITxfM08ujV6oOgC9l1HsANMlibADfGQeKPtIrVlZcuhoUwSNZKmoQdhMAJ/6zHfFzx34qGeV/JkZegTzvK6nItpWdtJO8E6h3wkUctKormzIze0r+EdJNjvv2x3KlQcIzUOjeWamlX1qBGoNK7gdtv80Yv57hRWmIY+aVqvUIJ+4yzPdbvfacTeHuHVSyeWgf8AxG0yLqpIbcgSI1D1wF4gzrWlpCkREn4CSNJkjb4SO4+eKcKUe8DUz/EP5cLUZQlNZsxc6WmQQAokmb+kmRoWXyRfLqcyBVpZYVdKl/5lZSSGC9lpgWDXuTa2Mvy3DagBqUiQtPmsCsxeBaR077bb4aPC/Dq9XM1HVmdUVmqA2BdlEoeYAggwdBB7d8crAK1mMrl8vV8zLM1N2KHynIcoGsQ3ZwysNzJiCQYw7vxatxFatHX/AA+UQQ9dSC1RgYZQCRpUEGTcnbA3jHDf4bJIMtQQvUY+YxhmDPp0o2mZKHSV1ao0g3NsBPD9LMNlRQo/47VFWCdJeGLEtI5Vk6zvOgfPnNuirNIqlY8WcEyKaKIqZmrVkKoZ2eBygyvfUZiLxHTDP4CyOWLPSbKeU9JTDvTKM6kKTAPQMWtFuXrOAND7OuKUf5i1aVSoIuKjajzFjJYA2J6NgrU8GcURqOYfN+bUpR/LXVMGNY1Mb6gCO1xtieW1arYT5wjQKh0uzeYJhjflAEjqQRecGQcIvCqzolDUBIqmVJ2BcoQCd4lfyw76ZjcYEDah4orpvXERINxtj66kn0+eOfKIiADfr/ucSqr5TF2vbCn4Wd3OaqE2fM29AnS3eB9Tho4hU0UqjH7qsfoJwm/ZyG/ggdLc1Z3k7RG8+pH1OCDhSOCnkNiNz+Xriqc+qnSAzNFwoJ0juY2/XFduKJLaidCmCYYhT2MDlPcTbriFFFXxMEkj5HHNOuTIXoY/cY+uxiRBB2OrpihWZZ2n/wByfzxIFqpNK3UvAjvivl8tMwf9sfK+YgAkdtvf2xQrcW0z92LltJHL3mD+eCU6sLqQBc5mKHEamXq1jFRRUoHcREMhDSDETG9pm+Dea8Q0qNNnzDqij4WE8x7AC+rrAmR2vjNPtD8c5eqcscuxevl38zzAAAFAuskDUWA6CPXDNWy1PO5AmiQRVUOhJghgLdDBBGkwMZOqlfBM15PScEdk7ExskZHcKjn/ALVaFJW8ijWqMBZmhF9yS5bc7RP1xm3inxRnM5TnMV9aSD5aEBA3qFuY9STIPbEVTh58xKegl5hhp2KzOrraOh9euKni9fLZKQjlEmO/btPW1pxomuyUNrg1T/AoATBqAuPxST33PKLe2+Lwygc3HNpKxFyJUAER85n0xU8hjlKAEEmraTYzJF/kZva3fBMUXFUgxIVSL6upkKZibAesbYI1cq+ad6eVpVKZ0vSqtDjrzG479JHUbz1O1MjS4jlTmaSxUpx/FUVnUhkk103mmTdlA79VEg88o/gEJJjzGYWIkFnP9vy2M4FcD4/WyeYTMUTpYW0/dKSJRheVIEf8YG45Upw8LUWpZg0av301KRdXDRDKYggzHpjnjuWfIkBXL0ahPIVB0NFmHKbfdjsBg5Rp5bPpOQ5XI1vkmOmpTYnmfLuTAU7lPhNrKb4izOa80VMrmqTUqwBCMVYbixPbpfaRvgZsusJlrmuj2nnsifhvKmjak5WsyhqYc66JJGvSEbZJOkMOYe2DnglErNXqqzU6+oqQrWTzApianNIlfmCANwc1pZmtlazGs4DU+amslVZQCQQZNpCSo2k9Di/4U4syjzoVl1TUMiTWGsrIJ+FE+ETAN+mJyq008YW01OJGjTomqxZzUFI6RuzAxttAgk++A/HPE9E1kCvqWlrc3IV6iyEXUP8ANv02xnL+NK9SqiFC1E+YT3AYFGYReRzCd/ivi9SzHD2FYI7CNNRdV9JCPygAjbSH+KYcgz06gDlV2hNvD3pHN0SaqPTIFSlTAACaleCIA1EsOvUdwMaEMYZ4aOjMrWqB69FVpkBCoNNmHmamS5aC7cs9zc42Lg3FqOYTVSdXUEgxuD2INwfQjFiFSTlEDvj7iGpVEwO0/niN63pIjviKQ1X4/wA2WrLfmpuu3cHCx9nuYA4WpYR5ZJIHUAg2B7jDTmKhKEgd/wDbGe+CuK+TwuuYDt5pRFOxaoFC6p6TO+CV0flXabwjWbp1FWtUpZn+eFaqwEaRpgaGWDaLAm9jvjirxRqVOhxC2lwi5hBswaAHHcqxj2bFvxIKi5HyKFJnq1qbapiQIGtmPVjqj3OETipLZTKZFQVKrT85tRiSFIA3tqI5p6G2KNaSMIgPlaDxDiy0ClFSrVKzkUFJiVNySey7f/OJHpvTtU63BRTHqLAwR64SvFfDtVTLIlR/Lp04LuD8Z0BVFpBNtxHTpizW41neHhaVYpWkSjydWm3K2wkGdibRiRvobclQ5jfKbdPdhF9z+xjDvtH8YHMu1CgR/DIxDNNqjA7n/KDsLzM9sNf2s+InpIMrScg1QWdogql10iPxQdvUdcY4ANu5gAC4gdOkfO/pg0jyMJdo7ohk2KgloCklVOxO3abCR0gXxpP2VZ9lV8sxWxNSlGxVjzCJkFSQd9mGMzfL3VBEC03J629jcx6jphjSoctor01Ouldj91g3xA3G6n0tG8DCWph9aIsP4TEEmyQFaLxfhISvUzEwXCiOnZtx15TBP4u+MY4wPNqVCASQZMzYCYAuSbCf7Y3BqHmZcNSYsrU5QqRF5YGLdyLdzjFmXy6NRmY6mOwInT+pM2mNsL6B5czaeRhG1TA0gjgphp0oo8OGkSTqEdmQ99jf0/TF2nwwmpXqE2UROqYMNbcgbjr9Zx9SppqZFCDAorFzIlQJgT233sfl1xXPCnlMw1pqVHCk3NtI9JFjHUWw8HEBBDR3QjjdJf8ApdAncgQehJJ/KBP0wq8Kyfm1dAUmOg7ddojDr4uo6OG5UEdKZIO86Cbfvpin4FoaaT1RIF+19Mmxjp1xWN15Vmx7nhqBVaYWvNMkGns0lCCikn/SBtPtGNE8O8czOZosOIUjWRFdlqjlzCKukmGgK4hvhMbHfpU8KeGKlVddQD+bpBO5HmnzKnxfhQAe7Y0Grw/RQqsvwFKkWvc2H0A/LC82pDD05KJHp7ycJPoeGaeZvkcwldVMlGISqttnRxBFhcabd98D6vAatKodSogmGGlw1Q88cnNqfSxA8oN8sNXhvw3S/h3YqVqQoFRTpqKUSBpYXETgN4wzecpUMpmBmKjVqL2JAEm8lgBzSLG21sXGqaXbe/C52ncASqQ8D5mP4mtUWhTLjy6bg62JJAVUERIMAEgmbxc4rcS8L1jMQmWKaYVRrBMErUt8cxJECwAw3ZjKPmMxSrVKjsTTYohPIjHSVYLYyDG9/bBrInWPM2YyHWIGoW+uE5vqLmU4flHj0eOpIXAqFVDFMqmYuVWTorDcgbkVInvP6HuB8TNRyUH8PnEs6G6uB0O2oetjg3n+B0aqwQQDflOkj2jb5YF8S8Ms68tdiyxoepHmKJFg4AJEdGmbe+IH1GKU3e0+f5yufp6GBaeODcTWupEaaqQKiT8J39JU9+uL+oGZ+f8AfGX8F4walXy3Y0s3R2aPjX1GxUncfphz4HxXzyyuPLrJ8aAyCDsyyLqfyNj3OlC/d0u5/nCRljLcjhHbRvbp+56YyvJZYpxOplgQtM5laxX/ANeURO3MbenocaY9IWv02/4H5DGceMS1DiFKuJCMsFu5WQRb0AscMgYNIceHLW3oAsrXlZA+cf2GIH4TRIbkHNE79JIjtdjt3xDwLiy10BUg26YKE4VBtWcC00gmfybJSYIgeJPMZO8jfe/TsMUMxQp1ghqU1YxMNfSTcjDO+2FnJ6SpGoAB3A5umqQOvQj5RgkOHEKHDc1YT9pOdNTOVasGGZqa/wCmnKgxEx19Z+qxlqKrpdwYa4liDtYbd49+mDHHcq3mMq82mRt62G/qCbD1wG4ggBhYAgAwZAgzA+d+uJfdqER4Rly9QbzaYHsbG0+3bbfDlm8ki0VDNPmlUMDdRfVETJtv0MYVvDNUU6ictmjUb6l1A9RBGntO0noJca+TR80lMDlCKdrbzII3brMmCDGBuNEIkYtE/A2aNFXylRiPJM0yeqGP0Y29GAwofaZwnyXIWAlVtSwABJJ1r8m5p7MMM/jOmaDZXMUmOsMQdzNP71+wBG87+mDvFuBpWojUNcVFrIVIkFSDaejCQbnfGUJGRS+sOHp97A+PZ3CT8zlv+6QC4phenNIUbz93a8iO98BvF9EmhRS4LtVqGSJg6nHp+eHKpkjrqsq82mw2sL9d7x+91ziMvm1opJ0JTpG9jrdFg9zBP540w8EY7BJOaQuvtWbRQoJ1GlduqoQfbf5/rS8OU1TKCeXVaTtznTPtJnBb7VqQfM5ala78wm8cqx7nFvjuXNJMukDSX1EHqEBYen3djbAYJB6bR5TkDOtzvCceFpoVLzy1HnbsojsIwWzqxl9NxAA+QjFfJr/29GLsVSZ7MVn/AIxN4lOmmIP7jGXLe7BR20XNCg4TT/7dpO4Y9t57YD8R4d52SAszS0dpOrSfrGGThdOKHrF/pihwt9WXcRcSbDqLiI64ncBtd3tWcfu+VQ4d/h5du2n9I/XF1E012HSpzD3G4/riDhdIFGAMgMYneCZEiLYuOCy2+IXGE5yQ4t8o3IVismnfEOjFhK+pQehxysSQf3OFyBYAVGkgZSt4o4OGAq02NOoDKuu4JI+o/wAuxEjrivw/iVSoFIAGboCY6Ovbb4Gg94w15hAwIIEHCRxfKuhlBNWmSySYmD8JPYiRGNbQTl42E5bwVWSAPaSFofCOKjMUg6kidwblSLFSO4NvpgZ434euYy5WCakhqRCmzD1jqDHbbC/w/iQplcxTDClUbTWUH4W21bwCG5TB2M9MNNXMCBJZZ2mD37GRj0WnkEg3BYE1xmln/hbxK+XaYaVJ1qYGzEQTBJNo6RfGocL8S+ZlvNfShayAmNROxE7r1+uMc43TfMZytTpOEUHQx31kbkxsTMHc22vZj4AmVy5CK2Zz2YUGKdBYFOdwXlYm4gtPpikwaMhHDi5otaHxnjR8qKXxm0uPLH+rni3tOFXJ5laKCnVYawSzX5SWudBEyvTptg1Sy2erPqVUyiFdILaXqKLGFAEA+pn2tgj/APjRYDzMxVdu5jr2BFh6DFY3hhtUcARVr83+W7EkNeTaJ3iZ9puem/pinnBFMKFBYnllZJJIuu/6nf1wYqpUWsCwCxsD9QCehNvyxBxmgGZLGmAFCk32i826H8sSQopWuAoTUVHaGY6bkrAUWmOuoW6b98MfhfMrVzL6zzA6FAJ5glh6zJnpYjtj5wSivk+YJmncaSYhQZvO3KTHoLYGeG3OumRzEu99hqJLAX73O2zfLAngua4IjTtpO3HUWrm1osRopUCXmd36bdgCfSO+Ifs746tXLPSqOA9AkEmw0fdIPYDl9gD1wG4Xx9a/8ZmS2kltIKnpAUET/bArgVN6Yp5/UDRL+XXETCVDAJEgAWVvmMZ0mkDtPscaIqvlNRy08FaFxGiiA/5m5gOgHN8hy6fmO+FnwjT8yuKs6jVzBNhACUFY+8ayNux9sMXGeGOmXq+WPNYrG9yPQk9LG5NpGB/hnLeSajttl6QpzG7sA9Yg9p0/TfAYpB/p3bTnhElbbx4QbM0/4njJ1AEUVHsOWbevMP8A5wS4+S9UiLJTcAdQYgEGIA+Lrin4AprWqVK5B1PLAkRys5IHryqv0wUcBsxUO8wLR1L9+sGZwc9Elf2tCYgbbfk2nKisJSG/w/kB/bFfxST5Sz3j9nBCiLJf/exxQ8VsPLUept3xnsFu3BRH/wAgCJZBR5IA/D/TAvw6v+ID0iJ364L8PX+WowN4Zy5l1n4p/Xpid11aqOHhCfDrFWek4II1LtuabFZHuug/PBOkecjA7OIKedczu1NiOwqL5dr/AIkBn1wSzaRzdsB1jT6lhFicCF1pCkwZBuPfFLieZKgMOhv/AKeuLsAjFfOLKt7YVDg6QWEZgzlSU3DKCpkEAj2wE47QjmHX99MWPD1eUYWhCRb1Orf8oxZ4kganPa4ODMuGZWYaclCjUWlUZKkeVXinUts55VJH+YCPcDB3hfF30Ojn+ZSBWY+LSOU23LCPnNsB+J5BagKtbX17dvbEfBOIy1Nzas00HtvUS4iZPMpJA9Rj1GjeN9+cLI+oRVZ/IWfHJ1n/ABzDGo2ogklrs3QCRA+c7WYvA3/UqYnKUyVkDfljqASb4VPEdY/xNWor6SXJMdL22G/t6bYIcG8RcSS6F2AIJBWdQB2FresXODPwSk2Fb3wOnxNx/PalSXpHO/8AYT74asvTKiCxY9zH9BjF+CeNONGAMpqHwyysOp72sPrAxoeWzXEqiBtNFCd1YOSP0/YwKgSr1ax3j1NNVOQrFiLDe1/zjtN8U8/luanIW4klVsCBtDGCJ6R87WuldVajov8AE+07epmDzdPlibMgeYQYbkB0xvJm95uOn64P32qt3lSrnAlBiRzkhRMH4usrB+EE/wB8dcQRctlKmYSxUHTB21yARIncgwe/TFLP0ToyyRpL1dUA30olhf1bYR2wV8T5ZWoZbLbCpU8ytB+4nv3c/KOuE3miAO5RawkGvXNCmKcxqEOJJi4jVHXSTB2KkdRjVq5o0cglAjUMwIUC4ggQ09YH7vjPcpw9sxnn8st5VP4nK20iJHoYJidojYYJLxOrnswKFK82pET/AC0F2Zo6X268otjp2h9ZoDJURu2/lP8A4J4p51BqVQg1aB8tz3XZWIPcCPlgN4+zPkZbyqY01Kr+WI3bWbvPeJE9/li1WppkczSZRFIhcuxuSXIBUtA3JEGe5xL4gyAzAo6yC1CotXzCNlDjVqHQaYOne3WMZDWNbqQ9v2uynqcY/dQeB8utM5nSIVCEX2RB6Cbz9ccUjDm0yFtPXT+/rgl4WRPJqlGDBmrMX/FcjUfUxtgdkk/mCdpQ3HeO4/rhlx3SSf4TcFABPWRaUT0j/jFPxLemP7Ys8GMp7Yr+JDFLCTbDUJoqZX+FVAUGBFerpzQ/1X+Y/wB8EeCt/LX1AP5YD8bT+cW7Ff3+uOaLaCVMYHquHypfEYC16Tn/APpNFp2/EhPqHUAf6sW6dQOsjqMc+J6ZahqCyyfzFtPMvMB67Yq8MrKSQPhYCon+h7/kZtiJQSL8KsYwpktbtjqqAVJ9Db5YizbEcwBMfpiGvmx5RI6iB+uE2R7nWE0ATVJc4I+jMZhQSQ9Fn9AUMR3mH69jGDPD6hqZaWM7/phMznEClaqwUf4LopnZnNMAD1MiwnphkyyealPJ7LpFSuepU2VL9GIJPcLHXGxqIBW53gfoEH1dm75VXOcSyJWDmBqn7isw77gEeu+FbjVRUVjTqKy1hrDq0stWmNSEDsyiNvTtjZMnlEQBUVQBsAMI/wBs6IuWpQi6mqiIOlgVUyQdgCvLt2xfQahrsNukpqZC8dSxWrXV2AJtpEk29TjWvsyzuUQKPNCNJJUySRPQncbTvjIadQrysisq9GtaRIDCD0jfDXwDhmQzB5qmcy7k300/NSDuAyjVHuDtONMgHlZ7TRtfo2jnaBgrUBn5d+h+eL6ZpfxDGacG+zo+Upy/FK5QyVJQG5vNzM3/ADOGnI+ECg58zUc2uQJt3M3xT02t+0qxIPKx3IsytSb00TIkXBYGdhyj39MFctQVqzxDKCsGB92N53Ud7YGZaoJZeiSAADBnqD2Btace4bn2WoyFVA130RYAQfiuQYFwBGDvByQcrmUAEx0ArVQI5adOYtZ2MgzFrCcC/FOlGq1zcsnk0wRIkdp5bkx747yNU06VWsYDMSVG/pTB6WEE/PHHCGNerTzFVTVVSVy1ETqqVerldhTXcse02thMt2O39hj8oxdubS7z9IZLJ08igL5rMGapgmS/cidzCAD1PTF7gHAHyCwAGzVT4nB2I7HTdQpNoglcNnhLwq1F3zWaKVM5UJ+GdFMG2lJ6xu3v84PHnE0y1Ko7EamSBPQTBj1hrX6YRM1kRNzfPz/0FLauz2Sl9pvGgKdLL0GHM0t1ML19Jb8gcMngHiy5vKqXAZk/luDeYFiZ3lfznGEZCo1aszsedjNpPQ7C5OG/7NfEJy+d0uf5VfkYTYOTytvtJgn/ADYLq9Fel2s5bkLo5ju9itZyeQWh5qJ8PMwERGrmge0xPXAT+HsxFuVGNvUid/TDRnFuW7jT8+n9vnhdyLfdIs1JhsZlHP8AcRjL0z3PYXf5WpEaATDwP4fe+PnHElJ3jf8A2xT4Pmfhg2jBPPUgaTe2ID7O08qrwWy2VW8NV9dPpykr32xxx+jq0npH9cDvBtWGrIbXDAdpsfzGD3GKRNKwuL4akaGggKt7ZrXeUbXRXuRBwq8IBpNUpMI8mq2k7TSqcym3ZpX/ANZ64N+HqvKyfhuPY4FeIqflVqda+ioPJqbW1XR79Q9vZjirDuYWeVUjZIfCJudUjobYUczVakTSboZF4t0/2+WGzLXWTuLGO4sfzwG8X8N1UxVUSySG/wBJHbvgOgoSbXcFMh+3hZ9xWir52iTcKxqMIuwRZUCN9oF5M7Y07g2W8hdVUzXrnU8bCNlB6Kot8idzjNGUjM02WA1gSexIYkm9+Q3237XPeLPFDUaOtV/nusFt9Kgb/XrGNrVacy0wcLOLw1xJTRxLxfk8sZrZgTIhack9ul/0+WMk8Y+IP4vMtVVGFAQlMMWJ3lnF4GomSD0gb4qcNy5dhUrc2pgQAskX3ae87AnaMUeC1ijMCodAeZD8RHcKJnb5b4tp9K2AYSkkpejfh3wucy803RlO5PTeYEmQT1ttPUYfsp9mmapvroVTTjqjMDJ3IuL+5264V/BfAGrsamRrhHXpqGqx+FgZBn9Ma3wTxDm0UJmss0ry6qcGYA3E/uD6S04+ENR5HgvFaUAZxaiwf8WnqbpEsCJ7/wBsMHD6ObC/zalMt3VDH5tj2V8Q0WIBLITEB1KzPY7YKqwOxBwM55XWQvzDka6MtVw/xG69R1uO0kiPbEfDZqC+mCAqkj8e/Uf1t2xxUGmheLySwkFhEXO1433Em2CPhLhfnFBUZkpIJ5DDM+ygW6AklvURe+DPfsBcVAycJy8PZbL5vLmlVoqTSby3XaI+EyhEyOvcHti/keILl855SU1EgLMSwXRKIDYKh0uOtwN5xXr8IXVTXIVfJqKsMkCGUmZeRLXkzvc9zivmOA5vzkfMGk4spdAwsCGAYDswBBI7jrjCJDnOJdQdeDza08EAOGU9DiQBkhh17j8sYt9sHiI16ooi6g6pj5ab9v1w+1vFNOmxo1lemy21kAq1viGm95n4cWGTLZtQD5VYdrMf7jC2mDtK/e9hpXfC17aaaKwzgiEAtpvaDPeenb32nF/K5A1aqhes22j8rn+uNapeC8oAwpqUDSCqta/UAzBwDpeAqlCqjq4qINXQq4ta0lTF7CJnGtF9Tgdi6PulhpHAgHjumTw3xetXyyFwFcDy3B/Epg2kXIv6SN8QZfMMldEqf+R6ZJ6h0DAg9iVI9/bFfw5mWTMyhmjmaZqaI5lemQrHt7je3pi54pyv+HmKIHmI6F1jdATeLXWZ9tWMwFsU5ZVB3Hym8gUF3kj5bFbkqb+37vhrppqp+4wp5+FqgmweDv8AIiwMnB7gedLUwG+IEqfWOuB7BYkKY1FuaHBL/CqnlZxQdnBHzn9OXDtWXUhHcYRfFTGnWVwIKkMLCD9dsO+XeVBmxAOGHgua1wS8+SHJPyOZalXQWh+Vv0H52wX8R5Lz8vUpH7ykf8fOMBPFVEUyzAGUPmjrfew6mRthgyGa82mrSDqAOATnYxrx5RZOo7vKD+DOJmrSllh4h1JuKiQrD52afXByvp0tO0GcK+Yyf8PnSw1aaoDidtSiHA9Sl/dJwc4hVikSOu0YifDgW8FRG3dSyDxhW01ryNmUrN1Jjce7A7dMLWd4h5zBYIJIAmDEfnJtJ398PXiHJirTcEEMpLSPwncX7GDhAy1FTmBabjafiBB6Cel7e2PRMJ2ArN1bCyQ33RdNPnInTSwE7Fp6AyNv74qZmg1PMVNNiwkQYEExEjbr7RvjrP5k08xTYTymJ6w1u/SbdPfFvidAtS8yJKMyNf7tT4QIGwa/z7735CVTB4drCpWD5dlymamQR/hsSNnFwJg+kdt8ajwzxw9IrRz9F6dX4fMVSabmYkGNjY2tfGT8OGX8inXqI4NQkLURpllMEFD09Re31f8Aw14hy7AUM0wdKUClVYjVEbMDckEgXE9THTirAeVouXzlCuORkcH2OLS5ZB90fTCoPBdEsKgJB+61M6eUhR/Sf2Z5ztBKB0nMZlesEsegvM3wPuuodisN4Lw6tm6lOgjaZBZmnUFUdgJAO0e+NRyXhn+HogiNKLYT29T298U/s5yCqXeCCQI3Fgf03/YwxeKnYZcAEc7qnuLk262GMzW6qQ6n0Y+O6YjjAbuPKW/C/Bq7eZmKlNtTNvsSvp1C+nWBOOuPcWq5amzkssQFB9Zj0I2+nTGhZfkpqOwH/GM48ZVXzmdo5NQPKBNSqdMkhIsZ2k2jFWagSzdTRQyfZWAIFBZ3xrhearoucfWdbwqn42tZlXeP0EXwCp+crSdeoGZ2MWkg2I+Xzx+juCZBWds3UA0qNNFTsFFtXuSDGINHm51qDGmAKWqtyozMWPLTXWCBSAvYSTHrh5mo3DIQXx0cLKOAeJc8ELo2pQQClTm2N4mGO8Rq+pthnofaEVhcxlyuwLIwIB9Q0EfU4cV+zbLU9Ry7vS1HUVsyT/pIkDpAIEWwA4l9m9dkbS9JmjlIlTNrEGRETaevXA3xaWUW8D54RWTvA5Qz/qS1WLZfmNNvPpA8pJP+LS5ouQNXWQzRh9y1anXpq6w6VFBjezDYj8sK3D8jmMqkZlSpFkf7kEbF1sO3NE4qZYeXnlpFylLMKfKiISqt4HWGWdjv74ztVpg803G3N82ntwLd9orxbIVDyK0gfDq3/Lfp+eJOC1nR4dCqsLmBAI6yCdxa8bY74hl8yACGU33gsesDSYIvAnUd9sB8h45VX8rNUHpVBY6SHUe8XE+2KBk0kPSA4e3KIZm1tRvxXTU0i8SRy29TYnsPX1xd8F5nVlKazdJQzuIP9oxBR4lla1ldCexIBv6G+IDROUDPQ+FmEo0lQYhYvKjVE4iCUsYIXgh14tUe220pvGFKVmJ1I1u5F/0wufZvx0VFekTzJcAm95wfztZc5QQgkQdTaYMHQQVI3EEmRfbGOV6z5LMrWpgKVMMAIUrqiDfci95O07YdhiE8L4zygvkLQ0ngYW0eJqBemroJek2tdptYgT0KkqffAxc8r0lRW1mAQfxLFj77SDcQcE+B8apZykKtMnT1BEEHsd4xl2arfwnEqoayM5de2ljcX7G4F7za84BBGZSY38t4RmyiMh3ZMWb5aqSLOSLdZEW9B8t8IPiLKChmidICtzqe0G4Pb/bD/wAXy4qUZ+8Ryn16GN4m532Hrin4o4SMxS1gS2kaSD1H3T3m4+eNGGSqBU6yL1Aa+Qknj1AOqMhAEwGi5MTbsP8AbBLgefRSBWUmjWHk1RtoaQqtfbS398CspmtQNFy2oEKAYmb9+3Yf0xDkgEc03kh97zzA+15Ebz7HbDxysXhGqOYfh9VsrXVa2WdlY67hgCSHQ7Ldr79e+L2eyTrOYylTzFmYRpcRAKupJt8utpwKXiZRRla4D5cmxiWWTujHY+l+ntgdX4Y6uamWqExcFJDCJ+ITINtuuIpSSOyd/CfjLNZSR/i01J5C4UydhBFidSjvth2//ZjsqsMiTI/8qn9BjGsv4wzyC+mqNMzVpK256Fln0tj7l/EWeqToUSLnQpUXmLIPQ74np7hRa1fgGZC5R2FtI6e5Nt/pi94kzU0ssT1YOQCZuNh33/2wH4GNWUrKhJh4uO6zAvbfHHF8wzpkLwYYMQNiABcHbfT88ZHpAzl3uf2TTndNLQeI5gU6bOSCFUn3gYQfBWT8zN5isJJ8imhOr79QGqSR0syj645494rD5KCADVCrM2hjBkdL9PTFfwXxulRz3EKTMC3mysWlVWLTe0bYGyCQRP3DJ/YLt/UAtJywCqlEfCsCf9ET+dsJ3hzhFPNNmM5UR2eq7wVrbLPKFAgKYjf1wL8K+JqmZzVenqikEqlVbv5lK89bE29cJvg3xJTyrnWvmqWJhXKMpgTCmzSRFyTMYajie0OF5wo3iwV+heDIyppLlgNtQ5gOx7++LTrhV8G+K6GcBNOVYRyORqA7xJw0SMLzOxscMqrhmwoKjkKbajB5bc3pfC3nvC+Vzag05pvTdaiiCNFQEEcpgiYuBAIn3wbz+dNM8tI1b3AMMPUBrMPY4q+JOFHN0g1J2Sql0uVBP4XAuPfceu2CQx0MldupU+LUmCwyklpHLePX+uMg8Ua6VVnnzAph1Itq9FO0W2FsE38cZ3K1CMwGTQdDU6hLAG0b/dIBOoHvbphhqZrLcYp6KDU0zNpRyYYATII+KLXFxInYRfS6c6Zx/tP6Iz5g9m1BfD9fKZhBRrUtLqNQNup6kH4pif8AfFjM0q1FjTp1mag0qNZDBdQESG9eo/M4T87wurlK0HlNNtWkkGApgkwdKg2A9BPWSZ4wtTMUEqqrEX7yD2g2t1PyE4OYuuybB7HOfZEjm3MNjITLQXM5NialNWSrALIQsOAb6TJht5J3jbCx4zpU666gHp1Abhwfig3EEgWFxv8AnibxTxCscpS1OQTAMsdyBbbb/jc4G0s+1OmtI87VLJBBPrvEXvHz746HT0fUPPelZ7hRjPHP/in+x/NVRmatLSYKjVJgAyY5TeT6Y5+0TL/945I2WZna8i3UA3Pvh6+z3wuuWo62vVqQWbUbn0sBHywp8VAq5+qxuvMpjoNJAnaZmIPr7YFEQdQ544qkHYRFtK94az/mUjSb4llfeDeD0/pPXEmZ4gqpVy51AgctQi2o39JuPQYWeHE0XpPq5C2h5WIIsrbxJ2k/hG8WNeIqXmoKiuOW3yPtEXO3r74ZMTd/smGTufDXcfslDxRQ1aa6hQKhhx1WrEMCYFjE/P1wLOY1ESSCLAkC19yd/nOGrJ5YVzXogwHTUJAs6AMOvYRbCQm4v1wThZb+Uw5bOhl0VwLXvAJueafnciZvisKRVh7Hc6ryQP6fTFOsmkK036fv64YfBSrmc5To1xrRpUr8PSxJWJAiIO+JL9otVGTSg4JwvM5hqa0w1TWWUqtyIg3/AAgxHNAsffG8fZx4O/gKDCqFevVIappEqNMhVBi8SZPc4g4NkUymbRFAWnWUqFUD4lBYetgGv/mw/JRAxRkoewOCl7dppY74VrNQ1U6inQb+t45pH6evpOOPEtF6FNIIZBVim/Zas2mOWGMDuCOuOvEGugENNNZEnlpkwkQQWkmT6flj7lOKaEJs9EiGWIKXk6g23scKUXu9Vnft5TDqA2lZxRzVRsrUpkhXoVPMAa5AJ1WBsRqnpscccfzbUs+1dWkuEq8wjUrqCRb1kfLDbxPwnQrE1snUCO4INNrqwbcQbrc+22FjjnhTOaFL03aqh0cilgyDYggbja4Fow36jSPB90DYRlScD4ktPPeaTCVJC3nc2BPS4XocDeLZowRTCyanmhkPMiKToVtobUxOwMjFEcKzFoy9WVP/AI3BneTbFnhSFqpBWGVS0MIlgRFo3G/yvizaJwos8IvwvMVUda70/LrGTqiEqyDIdVuj9iLHqAb41jw14tDonmq9MbWK1KTHoA5upkWBIO2FLwTRp1pNVBK7TPzmd4t9cHOI8Opgl6LeXIKkqbS0AGBY80GDMycI6iSP1fTcM+VpR6Z5ZY4T/RM/zDmEfLHowBIi1qgPfvtgTxfgdTW+Y4dmGFaZqUWaUc2Mc3wGIj7t9sIng3x0lFTScEmWLKF0r8R1EfdUnfoG/wAp3LZ3jNLLsamTrirSHM2XBipSk70zvoJnkaRcRC7E6mmqSuOxS5408WjMPSVsq1HOUmvUdYHIQwUr97mHW0EwYOLOe4flq1IZ7Jj+FrEKyFOXTWkyjgnQbq1wAfhF5jAzxr4jGeqBqmXcUxTIDg84JiRHQgg8sEdb74LfZDxME1stZk/xFnqwIVrH8Q0PHctiurc5kQlAy39l0YBdR7q1n+B53NITrypfVqZh5iM1QC6sgEC+/MVMAwAcVPDWbOXqHLZmCrFAVN9FQgCJ6qzegE++JvtF4QtBxmqaVwXhSaD3Dj4SUIIZSJBgg8o9cLOX8VZXMBFzgelXSJqoo5iCPiBFj67iMDhk9ePdyD/kFGBax3Of0RX7SKiI6JddPMBAi24v9fpbEHgDhhr12zDWQciFVMEA3Go94iw6HaTiLxRmclnq4Y5wU0hVK6WPudQtJEAE2336H6XFsnksstPLOKhC/DT5mMfeIvAJ69JxZ5eIRGwHcUTDpS5xFBNXGs/WKmnl0DVTtMBVHdj0EbWOFDguVAWvQXMUKuZILFQSSINzJgNA3AAjC7xTjOZzqOtKqip96mi1Sx9GIpzG/SLYj4E1Dh4auadermSCqRSKUwT21QW6dDisUD446PP85VXTN39PHuvU+D1KlKvqgzU0qu2pgokCYFz2JxFw/h2ZpLXOZDLQCMIbTLSAbHr2B9Zww1/CjVsqpq5mrqI8w01prpBN+UEag3rPfbCb4gy1RSFatUdFghapBeLgAAd43PphuOX1Lo8Ib2emA6iqlLj70gGpUlAA5XIkmxF53N/ywuKNv3+zhrfJVs0gSkoQUwNdK+sdiVjUywekm5JvgDnMlUpcriIJgi49bjtb2wWwSlHA913xKVAWZjuNyd/364IeEM1orU2MgK6POmepHQSOn0wKztSVVe3Xvt+/2cey1RqcMOgBME2E9ccR2VRyv0xx2FahWj4alMz2DELM/M2w6qe+EFSa2RRpBZqSmxsCADI+k4csnmQ1NGN5G+EdC/c1zfBKNO3IKVjkKmkAlb7df6dRhX4t4KpO5rUy1CoGOvy35XidwVud8ex7CYcY5OnCO7qblL5SnVZabJZhqF7Spva2m/aZx3SOYoktRzDgSORuZQdvvSYkdxj7j2NxgDxThaVujhEeHeMK4jzNDyCbAoZse7TY/lhjyufXMcj01MgmGCsPXcfnj2PYS+oaaOJu5gopmBxdygfG+Arlx5mWOixGgsdPTaJg9ZwvZjxK9GmzsNSppLRYlj8IG/LIvj7j2K6D+rp9z8lMySOY2mnCQqWSaowKtpclryek69rj03+WCvA6tSnmDl9QJINAsRPI1tMHdRuNr22x9x7D7eVlA5VTP8JNN6lOpVcmhqDFSY5GI5JNrgnF7w/UbK5inVB1M38zc/duwPQ6kLDa1vfHsexSVoLSPZEb9wW78Zyq16TUySNQswsyndWB7gwcYbnuJuAUzCU62htBZhzExYzE9dyTj7j2MP6Gba8HhMzmqpV6zUlWm65OgBUOhZdzDWMkWsLdcUcxWanNI1DTXUZSkg0kW3uCfnj5j2N0ikruKueEOG16p/lV2ph2KEhmGwYyQPi+G0m2Gah4SzBqkVMwr1UUlHdWYx66mt7DHsewGZ5aceE9pYWuZZRT/wDG8y9KXz1UMyEkIAqhukaYMCPTp7YK8O8P0ky6LoQtpBLESSxAkkm8zj2PYyHzPIGe60GRNDrVjPcNaoqVaZRMwonXp3sbHqVPUf7YoZ3h1HM0VqGkpSrBqITFzI1qQLOIjV1G849j2CRPcSDfdBlaDYWU+LOBHJ12y5fWF0sp/wAr3APYi+2OOG8PMVgCLUxv0MqbfXHsextx5q1iOwVuXgmuamQoA9aZH0JXD14dpxlqQ/yjHsexlaPE8vymZ/sav//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200" y="1353979"/>
            <a:ext cx="6197600" cy="4648200"/>
          </a:xfrm>
          <a:prstGeom prst="rect">
            <a:avLst/>
          </a:prstGeom>
        </p:spPr>
      </p:pic>
      <p:sp>
        <p:nvSpPr>
          <p:cNvPr id="9" name="TextBox 8"/>
          <p:cNvSpPr txBox="1"/>
          <p:nvPr/>
        </p:nvSpPr>
        <p:spPr>
          <a:xfrm>
            <a:off x="2057400" y="6002179"/>
            <a:ext cx="3352800" cy="246221"/>
          </a:xfrm>
          <a:prstGeom prst="rect">
            <a:avLst/>
          </a:prstGeom>
          <a:noFill/>
        </p:spPr>
        <p:txBody>
          <a:bodyPr wrap="square" rtlCol="0">
            <a:spAutoFit/>
          </a:bodyPr>
          <a:lstStyle/>
          <a:p>
            <a:r>
              <a:rPr lang="en-US" sz="1000" dirty="0" smtClean="0"/>
              <a:t>Image Credit: Addison Wesley</a:t>
            </a:r>
            <a:endParaRPr lang="en-US" sz="1000" dirty="0"/>
          </a:p>
        </p:txBody>
      </p:sp>
      <p:sp>
        <p:nvSpPr>
          <p:cNvPr id="10" name="Title 1"/>
          <p:cNvSpPr>
            <a:spLocks noGrp="1"/>
          </p:cNvSpPr>
          <p:nvPr>
            <p:ph type="title"/>
          </p:nvPr>
        </p:nvSpPr>
        <p:spPr>
          <a:xfrm>
            <a:off x="457200" y="274638"/>
            <a:ext cx="8229600" cy="1143000"/>
          </a:xfrm>
        </p:spPr>
        <p:txBody>
          <a:bodyPr/>
          <a:lstStyle/>
          <a:p>
            <a:r>
              <a:rPr lang="en-US" dirty="0" smtClean="0"/>
              <a:t> Rulers of the Universe: Aristarchus</a:t>
            </a:r>
            <a:endParaRPr lang="en-US" dirty="0"/>
          </a:p>
        </p:txBody>
      </p:sp>
    </p:spTree>
    <p:extLst>
      <p:ext uri="{BB962C8B-B14F-4D97-AF65-F5344CB8AC3E}">
        <p14:creationId xmlns:p14="http://schemas.microsoft.com/office/powerpoint/2010/main" val="380923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81000"/>
            <a:ext cx="8382000" cy="430887"/>
          </a:xfrm>
          <a:prstGeom prst="rect">
            <a:avLst/>
          </a:prstGeom>
        </p:spPr>
        <p:txBody>
          <a:bodyPr wrap="square">
            <a:spAutoFit/>
          </a:bodyPr>
          <a:lstStyle/>
          <a:p>
            <a:pPr algn="ctr"/>
            <a:r>
              <a:rPr lang="en-US" sz="2200" i="1" dirty="0" smtClean="0">
                <a:solidFill>
                  <a:srgbClr val="002060"/>
                </a:solidFill>
              </a:rPr>
              <a:t>relate angular size with physical size to determine distance</a:t>
            </a:r>
          </a:p>
        </p:txBody>
      </p:sp>
      <p:grpSp>
        <p:nvGrpSpPr>
          <p:cNvPr id="15" name="Group 14"/>
          <p:cNvGrpSpPr/>
          <p:nvPr/>
        </p:nvGrpSpPr>
        <p:grpSpPr>
          <a:xfrm>
            <a:off x="884238" y="1219200"/>
            <a:ext cx="7375525" cy="3523059"/>
            <a:chOff x="838200" y="4876800"/>
            <a:chExt cx="7375525" cy="3523059"/>
          </a:xfrm>
        </p:grpSpPr>
        <p:pic>
          <p:nvPicPr>
            <p:cNvPr id="7" name="Picture 2" descr="A drawing of Jupiter with its radius marked."/>
            <p:cNvPicPr>
              <a:picLocks noChangeAspect="1" noChangeArrowheads="1"/>
            </p:cNvPicPr>
            <p:nvPr/>
          </p:nvPicPr>
          <p:blipFill>
            <a:blip r:embed="rId2" cstate="print"/>
            <a:srcRect/>
            <a:stretch>
              <a:fillRect/>
            </a:stretch>
          </p:blipFill>
          <p:spPr bwMode="auto">
            <a:xfrm>
              <a:off x="838200" y="4876800"/>
              <a:ext cx="1169988" cy="1185863"/>
            </a:xfrm>
            <a:prstGeom prst="rect">
              <a:avLst/>
            </a:prstGeom>
            <a:noFill/>
            <a:ln w="9525">
              <a:noFill/>
              <a:miter lim="800000"/>
              <a:headEnd/>
              <a:tailEnd/>
            </a:ln>
          </p:spPr>
        </p:pic>
        <p:pic>
          <p:nvPicPr>
            <p:cNvPr id="10" name="Picture 3" descr="An image of an eye."/>
            <p:cNvPicPr>
              <a:picLocks noChangeAspect="1" noChangeArrowheads="1"/>
            </p:cNvPicPr>
            <p:nvPr/>
          </p:nvPicPr>
          <p:blipFill>
            <a:blip r:embed="rId3" cstate="print"/>
            <a:srcRect/>
            <a:stretch>
              <a:fillRect/>
            </a:stretch>
          </p:blipFill>
          <p:spPr bwMode="auto">
            <a:xfrm>
              <a:off x="6934200" y="5257800"/>
              <a:ext cx="1279525" cy="674688"/>
            </a:xfrm>
            <a:prstGeom prst="rect">
              <a:avLst/>
            </a:prstGeom>
            <a:noFill/>
            <a:ln w="9525">
              <a:noFill/>
              <a:miter lim="800000"/>
              <a:headEnd/>
              <a:tailEnd/>
            </a:ln>
          </p:spPr>
        </p:pic>
        <p:sp>
          <p:nvSpPr>
            <p:cNvPr id="9" name="AutoShape 13"/>
            <p:cNvSpPr>
              <a:spLocks noChangeArrowheads="1"/>
            </p:cNvSpPr>
            <p:nvPr/>
          </p:nvSpPr>
          <p:spPr bwMode="auto">
            <a:xfrm>
              <a:off x="1447800" y="4876800"/>
              <a:ext cx="6019800" cy="609600"/>
            </a:xfrm>
            <a:prstGeom prst="rtTriangle">
              <a:avLst/>
            </a:prstGeom>
            <a:noFill/>
            <a:ln w="9525">
              <a:solidFill>
                <a:schemeClr val="accent1">
                  <a:lumMod val="50000"/>
                </a:schemeClr>
              </a:solidFill>
              <a:miter lim="800000"/>
              <a:headEnd/>
              <a:tailEnd/>
            </a:ln>
          </p:spPr>
          <p:txBody>
            <a:bodyPr wrap="none" anchor="ctr"/>
            <a:lstStyle/>
            <a:p>
              <a:endParaRPr lang="en-US"/>
            </a:p>
          </p:txBody>
        </p:sp>
        <p:sp>
          <p:nvSpPr>
            <p:cNvPr id="11" name="Rectangle 10"/>
            <p:cNvSpPr/>
            <p:nvPr/>
          </p:nvSpPr>
          <p:spPr>
            <a:xfrm>
              <a:off x="1143000" y="4953000"/>
              <a:ext cx="351378" cy="369332"/>
            </a:xfrm>
            <a:prstGeom prst="rect">
              <a:avLst/>
            </a:prstGeom>
          </p:spPr>
          <p:txBody>
            <a:bodyPr wrap="square">
              <a:spAutoFit/>
            </a:bodyPr>
            <a:lstStyle/>
            <a:p>
              <a:r>
                <a:rPr lang="en-US" b="1" dirty="0" smtClean="0">
                  <a:solidFill>
                    <a:schemeClr val="accent1">
                      <a:lumMod val="50000"/>
                    </a:schemeClr>
                  </a:solidFill>
                </a:rPr>
                <a:t>R</a:t>
              </a:r>
              <a:endParaRPr lang="en-US" dirty="0">
                <a:solidFill>
                  <a:schemeClr val="accent1">
                    <a:lumMod val="50000"/>
                  </a:schemeClr>
                </a:solidFill>
              </a:endParaRPr>
            </a:p>
          </p:txBody>
        </p:sp>
        <p:sp>
          <p:nvSpPr>
            <p:cNvPr id="12" name="Rectangle 11"/>
            <p:cNvSpPr/>
            <p:nvPr/>
          </p:nvSpPr>
          <p:spPr>
            <a:xfrm>
              <a:off x="2667000" y="5181600"/>
              <a:ext cx="325730" cy="369332"/>
            </a:xfrm>
            <a:prstGeom prst="rect">
              <a:avLst/>
            </a:prstGeom>
          </p:spPr>
          <p:txBody>
            <a:bodyPr wrap="none">
              <a:spAutoFit/>
            </a:bodyPr>
            <a:lstStyle/>
            <a:p>
              <a:r>
                <a:rPr lang="en-US" b="1" dirty="0" smtClean="0">
                  <a:solidFill>
                    <a:schemeClr val="accent1">
                      <a:lumMod val="50000"/>
                    </a:schemeClr>
                  </a:solidFill>
                </a:rPr>
                <a:t>d</a:t>
              </a:r>
              <a:endParaRPr lang="en-US" dirty="0">
                <a:solidFill>
                  <a:schemeClr val="accent1">
                    <a:lumMod val="50000"/>
                  </a:schemeClr>
                </a:solidFill>
              </a:endParaRPr>
            </a:p>
          </p:txBody>
        </p:sp>
        <p:sp>
          <p:nvSpPr>
            <p:cNvPr id="13" name="Text Box 11"/>
            <p:cNvSpPr txBox="1">
              <a:spLocks noChangeArrowheads="1"/>
            </p:cNvSpPr>
            <p:nvPr/>
          </p:nvSpPr>
          <p:spPr bwMode="auto">
            <a:xfrm>
              <a:off x="5257800" y="5181600"/>
              <a:ext cx="315913" cy="396875"/>
            </a:xfrm>
            <a:prstGeom prst="rect">
              <a:avLst/>
            </a:prstGeom>
            <a:noFill/>
            <a:ln w="9525">
              <a:noFill/>
              <a:miter lim="800000"/>
              <a:headEnd/>
              <a:tailEnd/>
            </a:ln>
          </p:spPr>
          <p:txBody>
            <a:bodyPr wrap="none" lIns="91432" tIns="45716" rIns="91432" bIns="45716">
              <a:spAutoFit/>
            </a:bodyPr>
            <a:lstStyle/>
            <a:p>
              <a:pPr algn="ctr"/>
              <a:r>
                <a:rPr lang="en-US" sz="2000" dirty="0">
                  <a:solidFill>
                    <a:schemeClr val="accent1">
                      <a:lumMod val="50000"/>
                    </a:schemeClr>
                  </a:solidFill>
                  <a:latin typeface="Times New Roman" pitchFamily="18" charset="0"/>
                  <a:sym typeface="Symbol" pitchFamily="18" charset="2"/>
                </a:rPr>
                <a:t></a:t>
              </a:r>
              <a:endParaRPr lang="en-US" sz="2000" dirty="0">
                <a:solidFill>
                  <a:schemeClr val="accent1">
                    <a:lumMod val="50000"/>
                  </a:schemeClr>
                </a:solidFill>
                <a:latin typeface="Times New Roman" pitchFamily="18" charset="0"/>
              </a:endParaRPr>
            </a:p>
          </p:txBody>
        </p:sp>
        <p:sp>
          <p:nvSpPr>
            <p:cNvPr id="14" name="Text Box 12"/>
            <p:cNvSpPr txBox="1">
              <a:spLocks noChangeArrowheads="1"/>
            </p:cNvSpPr>
            <p:nvPr/>
          </p:nvSpPr>
          <p:spPr bwMode="auto">
            <a:xfrm>
              <a:off x="1816501" y="6091543"/>
              <a:ext cx="5087146" cy="2308316"/>
            </a:xfrm>
            <a:prstGeom prst="rect">
              <a:avLst/>
            </a:prstGeom>
            <a:noFill/>
            <a:ln w="9525">
              <a:noFill/>
              <a:miter lim="800000"/>
              <a:headEnd/>
              <a:tailEnd/>
            </a:ln>
          </p:spPr>
          <p:txBody>
            <a:bodyPr wrap="none" lIns="91432" tIns="45716" rIns="91432" bIns="45716">
              <a:spAutoFit/>
            </a:bodyPr>
            <a:lstStyle/>
            <a:p>
              <a:pPr algn="ctr"/>
              <a:r>
                <a:rPr lang="en-US" sz="2400" dirty="0"/>
                <a:t>Angular size, A = 2</a:t>
              </a:r>
              <a:r>
                <a:rPr lang="en-US" sz="2400" dirty="0">
                  <a:sym typeface="Symbol" pitchFamily="18" charset="2"/>
                </a:rPr>
                <a:t> </a:t>
              </a:r>
              <a:r>
                <a:rPr lang="en-US" sz="2400" dirty="0" smtClean="0">
                  <a:sym typeface="Symbol" pitchFamily="18" charset="2"/>
                </a:rPr>
                <a:t></a:t>
              </a:r>
              <a:r>
                <a:rPr lang="en-US" sz="2400" dirty="0" smtClean="0"/>
                <a:t> </a:t>
              </a:r>
              <a:endParaRPr lang="en-US" sz="2400" dirty="0">
                <a:sym typeface="Symbol" pitchFamily="18" charset="2"/>
              </a:endParaRPr>
            </a:p>
            <a:p>
              <a:pPr algn="ctr"/>
              <a:endParaRPr lang="en-US" sz="2400" dirty="0" smtClean="0"/>
            </a:p>
            <a:p>
              <a:pPr algn="ctr"/>
              <a:r>
                <a:rPr lang="en-US" sz="2400" dirty="0" smtClean="0"/>
                <a:t>Distance, d, relates to physical radius, R</a:t>
              </a:r>
            </a:p>
            <a:p>
              <a:pPr algn="ctr"/>
              <a:endParaRPr lang="en-US" sz="2400" dirty="0"/>
            </a:p>
            <a:p>
              <a:pPr algn="ctr"/>
              <a:r>
                <a:rPr lang="en-US" sz="2400" dirty="0" smtClean="0"/>
                <a:t>d </a:t>
              </a:r>
              <a:r>
                <a:rPr lang="en-US" sz="2400" dirty="0"/>
                <a:t>= R/Tan(</a:t>
              </a:r>
              <a:r>
                <a:rPr lang="en-US" sz="2400" dirty="0">
                  <a:sym typeface="Symbol" pitchFamily="18" charset="2"/>
                </a:rPr>
                <a:t></a:t>
              </a:r>
              <a:r>
                <a:rPr lang="en-US" sz="2400" dirty="0" smtClean="0"/>
                <a:t>)</a:t>
              </a:r>
            </a:p>
            <a:p>
              <a:pPr algn="ctr"/>
              <a:endParaRPr lang="en-US" sz="2400" dirty="0" smtClean="0"/>
            </a:p>
          </p:txBody>
        </p:sp>
      </p:grpSp>
      <p:cxnSp>
        <p:nvCxnSpPr>
          <p:cNvPr id="17" name="Straight Connector 16"/>
          <p:cNvCxnSpPr>
            <a:endCxn id="7" idx="2"/>
          </p:cNvCxnSpPr>
          <p:nvPr/>
        </p:nvCxnSpPr>
        <p:spPr>
          <a:xfrm flipH="1">
            <a:off x="1469232" y="1828800"/>
            <a:ext cx="6044406" cy="576263"/>
          </a:xfrm>
          <a:prstGeom prst="line">
            <a:avLst/>
          </a:prstGeom>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8759779" flipH="1">
            <a:off x="6324600" y="1648693"/>
            <a:ext cx="304800" cy="394494"/>
          </a:xfrm>
          <a:prstGeom prst="arc">
            <a:avLst>
              <a:gd name="adj1" fmla="val 16200000"/>
              <a:gd name="adj2" fmla="val 213426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019800" y="1611868"/>
            <a:ext cx="304800" cy="369332"/>
          </a:xfrm>
          <a:prstGeom prst="rect">
            <a:avLst/>
          </a:prstGeom>
          <a:noFill/>
        </p:spPr>
        <p:txBody>
          <a:bodyPr wrap="square" rtlCol="0">
            <a:spAutoFit/>
          </a:bodyPr>
          <a:lstStyle/>
          <a:p>
            <a:r>
              <a:rPr lang="en-US" dirty="0" smtClean="0"/>
              <a:t>A</a:t>
            </a:r>
            <a:endParaRPr lang="en-US" dirty="0"/>
          </a:p>
        </p:txBody>
      </p:sp>
    </p:spTree>
    <p:extLst>
      <p:ext uri="{BB962C8B-B14F-4D97-AF65-F5344CB8AC3E}">
        <p14:creationId xmlns:p14="http://schemas.microsoft.com/office/powerpoint/2010/main" val="360440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0"/>
            <a:ext cx="5551714" cy="6858000"/>
            <a:chOff x="533400" y="0"/>
            <a:chExt cx="5551714" cy="68580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55517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48200" y="0"/>
              <a:ext cx="1371600" cy="927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6324600" y="1447800"/>
            <a:ext cx="2667000" cy="5078313"/>
          </a:xfrm>
          <a:prstGeom prst="rect">
            <a:avLst/>
          </a:prstGeom>
          <a:solidFill>
            <a:schemeClr val="bg2"/>
          </a:solidFill>
        </p:spPr>
        <p:txBody>
          <a:bodyPr wrap="square" rtlCol="0">
            <a:spAutoFit/>
          </a:bodyPr>
          <a:lstStyle/>
          <a:p>
            <a:r>
              <a:rPr lang="en-US" b="1" dirty="0" smtClean="0"/>
              <a:t>Camera Calibration:</a:t>
            </a:r>
          </a:p>
          <a:p>
            <a:r>
              <a:rPr lang="en-US" dirty="0" smtClean="0"/>
              <a:t>Hold the AMD so that the numbers are facing the camera lens and the zero is in the center of the Moon. Making sure that the string is taut, hold the free end of the string just beneath the lens. Take a picture. </a:t>
            </a:r>
          </a:p>
          <a:p>
            <a:endParaRPr lang="en-US" dirty="0"/>
          </a:p>
          <a:p>
            <a:r>
              <a:rPr lang="en-US" dirty="0" smtClean="0"/>
              <a:t>You will use this image to determine the calibration scale (number of pixels per degree). You only need to do this once if you use the same camera at the same zoom setting.</a:t>
            </a:r>
            <a:endParaRPr lang="en-US" dirty="0"/>
          </a:p>
        </p:txBody>
      </p:sp>
      <p:sp>
        <p:nvSpPr>
          <p:cNvPr id="9" name="TextBox 8"/>
          <p:cNvSpPr txBox="1"/>
          <p:nvPr/>
        </p:nvSpPr>
        <p:spPr>
          <a:xfrm>
            <a:off x="2057400" y="332601"/>
            <a:ext cx="762000" cy="230832"/>
          </a:xfrm>
          <a:prstGeom prst="rect">
            <a:avLst/>
          </a:prstGeom>
          <a:solidFill>
            <a:schemeClr val="bg1"/>
          </a:solidFill>
        </p:spPr>
        <p:txBody>
          <a:bodyPr wrap="square" rtlCol="0">
            <a:spAutoFit/>
          </a:bodyPr>
          <a:lstStyle/>
          <a:p>
            <a:r>
              <a:rPr lang="en-US" sz="900" dirty="0" smtClean="0"/>
              <a:t>(Next page)</a:t>
            </a:r>
            <a:endParaRPr lang="en-US" sz="900" dirty="0"/>
          </a:p>
        </p:txBody>
      </p:sp>
    </p:spTree>
    <p:extLst>
      <p:ext uri="{BB962C8B-B14F-4D97-AF65-F5344CB8AC3E}">
        <p14:creationId xmlns:p14="http://schemas.microsoft.com/office/powerpoint/2010/main" val="2696949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16"/>
            <a:ext cx="9144000" cy="216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912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82" y="2286000"/>
            <a:ext cx="1185863" cy="1185863"/>
          </a:xfrm>
          <a:prstGeom prst="rect">
            <a:avLst/>
          </a:prstGeom>
        </p:spPr>
      </p:pic>
      <p:sp>
        <p:nvSpPr>
          <p:cNvPr id="6" name="Rectangle 5"/>
          <p:cNvSpPr/>
          <p:nvPr/>
        </p:nvSpPr>
        <p:spPr>
          <a:xfrm>
            <a:off x="381000" y="381000"/>
            <a:ext cx="8382000" cy="430887"/>
          </a:xfrm>
          <a:prstGeom prst="rect">
            <a:avLst/>
          </a:prstGeom>
        </p:spPr>
        <p:txBody>
          <a:bodyPr wrap="square">
            <a:spAutoFit/>
          </a:bodyPr>
          <a:lstStyle/>
          <a:p>
            <a:pPr algn="ctr"/>
            <a:r>
              <a:rPr lang="en-US" sz="2200" i="1" dirty="0" smtClean="0">
                <a:solidFill>
                  <a:srgbClr val="002060"/>
                </a:solidFill>
              </a:rPr>
              <a:t>relate angular size with physical size to determine distance</a:t>
            </a:r>
          </a:p>
        </p:txBody>
      </p:sp>
      <p:grpSp>
        <p:nvGrpSpPr>
          <p:cNvPr id="15" name="Group 14"/>
          <p:cNvGrpSpPr/>
          <p:nvPr/>
        </p:nvGrpSpPr>
        <p:grpSpPr>
          <a:xfrm>
            <a:off x="1189037" y="2286000"/>
            <a:ext cx="7070726" cy="2415064"/>
            <a:chOff x="1142999" y="4876800"/>
            <a:chExt cx="7070726" cy="2415064"/>
          </a:xfrm>
        </p:grpSpPr>
        <p:pic>
          <p:nvPicPr>
            <p:cNvPr id="10" name="Picture 3" descr="An image of an eye."/>
            <p:cNvPicPr>
              <a:picLocks noChangeAspect="1" noChangeArrowheads="1"/>
            </p:cNvPicPr>
            <p:nvPr/>
          </p:nvPicPr>
          <p:blipFill>
            <a:blip r:embed="rId3" cstate="print"/>
            <a:srcRect/>
            <a:stretch>
              <a:fillRect/>
            </a:stretch>
          </p:blipFill>
          <p:spPr bwMode="auto">
            <a:xfrm>
              <a:off x="6934200" y="5257800"/>
              <a:ext cx="1279525" cy="674688"/>
            </a:xfrm>
            <a:prstGeom prst="rect">
              <a:avLst/>
            </a:prstGeom>
            <a:noFill/>
            <a:ln w="9525">
              <a:noFill/>
              <a:miter lim="800000"/>
              <a:headEnd/>
              <a:tailEnd/>
            </a:ln>
          </p:spPr>
        </p:pic>
        <p:sp>
          <p:nvSpPr>
            <p:cNvPr id="9" name="AutoShape 13"/>
            <p:cNvSpPr>
              <a:spLocks noChangeArrowheads="1"/>
            </p:cNvSpPr>
            <p:nvPr/>
          </p:nvSpPr>
          <p:spPr bwMode="auto">
            <a:xfrm>
              <a:off x="1447800" y="4876800"/>
              <a:ext cx="6019800" cy="609600"/>
            </a:xfrm>
            <a:prstGeom prst="rtTriangle">
              <a:avLst/>
            </a:prstGeom>
            <a:noFill/>
            <a:ln w="9525">
              <a:solidFill>
                <a:srgbClr val="FF0000"/>
              </a:solidFill>
              <a:miter lim="800000"/>
              <a:headEnd/>
              <a:tailEnd/>
            </a:ln>
          </p:spPr>
          <p:txBody>
            <a:bodyPr wrap="none" anchor="ctr"/>
            <a:lstStyle/>
            <a:p>
              <a:endParaRPr lang="en-US"/>
            </a:p>
          </p:txBody>
        </p:sp>
        <p:sp>
          <p:nvSpPr>
            <p:cNvPr id="11" name="Rectangle 10"/>
            <p:cNvSpPr/>
            <p:nvPr/>
          </p:nvSpPr>
          <p:spPr>
            <a:xfrm>
              <a:off x="1143000" y="4953000"/>
              <a:ext cx="351378" cy="369332"/>
            </a:xfrm>
            <a:prstGeom prst="rect">
              <a:avLst/>
            </a:prstGeom>
          </p:spPr>
          <p:txBody>
            <a:bodyPr wrap="square">
              <a:spAutoFit/>
            </a:bodyPr>
            <a:lstStyle/>
            <a:p>
              <a:r>
                <a:rPr lang="en-US" b="1" dirty="0" smtClean="0">
                  <a:solidFill>
                    <a:schemeClr val="bg1"/>
                  </a:solidFill>
                </a:rPr>
                <a:t>R</a:t>
              </a:r>
              <a:endParaRPr lang="en-US" dirty="0">
                <a:solidFill>
                  <a:schemeClr val="bg1"/>
                </a:solidFill>
              </a:endParaRPr>
            </a:p>
          </p:txBody>
        </p:sp>
        <p:sp>
          <p:nvSpPr>
            <p:cNvPr id="12" name="Rectangle 11"/>
            <p:cNvSpPr/>
            <p:nvPr/>
          </p:nvSpPr>
          <p:spPr>
            <a:xfrm>
              <a:off x="2667000" y="5181600"/>
              <a:ext cx="325730" cy="369332"/>
            </a:xfrm>
            <a:prstGeom prst="rect">
              <a:avLst/>
            </a:prstGeom>
          </p:spPr>
          <p:txBody>
            <a:bodyPr wrap="none">
              <a:spAutoFit/>
            </a:bodyPr>
            <a:lstStyle/>
            <a:p>
              <a:r>
                <a:rPr lang="en-US" b="1" dirty="0" smtClean="0">
                  <a:solidFill>
                    <a:schemeClr val="accent1">
                      <a:lumMod val="50000"/>
                    </a:schemeClr>
                  </a:solidFill>
                </a:rPr>
                <a:t>d</a:t>
              </a:r>
              <a:endParaRPr lang="en-US" dirty="0">
                <a:solidFill>
                  <a:schemeClr val="accent1">
                    <a:lumMod val="50000"/>
                  </a:schemeClr>
                </a:solidFill>
              </a:endParaRPr>
            </a:p>
          </p:txBody>
        </p:sp>
        <p:sp>
          <p:nvSpPr>
            <p:cNvPr id="13" name="Text Box 11"/>
            <p:cNvSpPr txBox="1">
              <a:spLocks noChangeArrowheads="1"/>
            </p:cNvSpPr>
            <p:nvPr/>
          </p:nvSpPr>
          <p:spPr bwMode="auto">
            <a:xfrm>
              <a:off x="5257800" y="5181600"/>
              <a:ext cx="315913" cy="396875"/>
            </a:xfrm>
            <a:prstGeom prst="rect">
              <a:avLst/>
            </a:prstGeom>
            <a:noFill/>
            <a:ln w="9525">
              <a:noFill/>
              <a:miter lim="800000"/>
              <a:headEnd/>
              <a:tailEnd/>
            </a:ln>
          </p:spPr>
          <p:txBody>
            <a:bodyPr wrap="none" lIns="91432" tIns="45716" rIns="91432" bIns="45716">
              <a:spAutoFit/>
            </a:bodyPr>
            <a:lstStyle/>
            <a:p>
              <a:pPr algn="ctr"/>
              <a:r>
                <a:rPr lang="en-US" sz="2000" dirty="0">
                  <a:solidFill>
                    <a:schemeClr val="accent1">
                      <a:lumMod val="50000"/>
                    </a:schemeClr>
                  </a:solidFill>
                  <a:latin typeface="Times New Roman" pitchFamily="18" charset="0"/>
                  <a:sym typeface="Symbol" pitchFamily="18" charset="2"/>
                </a:rPr>
                <a:t></a:t>
              </a:r>
              <a:endParaRPr lang="en-US" sz="2000" dirty="0">
                <a:solidFill>
                  <a:schemeClr val="accent1">
                    <a:lumMod val="50000"/>
                  </a:schemeClr>
                </a:solidFill>
                <a:latin typeface="Times New Roman" pitchFamily="18" charset="0"/>
              </a:endParaRPr>
            </a:p>
          </p:txBody>
        </p:sp>
        <p:sp>
          <p:nvSpPr>
            <p:cNvPr id="14" name="Text Box 12"/>
            <p:cNvSpPr txBox="1">
              <a:spLocks noChangeArrowheads="1"/>
            </p:cNvSpPr>
            <p:nvPr/>
          </p:nvSpPr>
          <p:spPr bwMode="auto">
            <a:xfrm>
              <a:off x="1142999" y="6091543"/>
              <a:ext cx="7070725" cy="1200321"/>
            </a:xfrm>
            <a:prstGeom prst="rect">
              <a:avLst/>
            </a:prstGeom>
            <a:noFill/>
            <a:ln w="9525">
              <a:noFill/>
              <a:miter lim="800000"/>
              <a:headEnd/>
              <a:tailEnd/>
            </a:ln>
          </p:spPr>
          <p:txBody>
            <a:bodyPr wrap="square" lIns="91432" tIns="45716" rIns="91432" bIns="45716">
              <a:spAutoFit/>
            </a:bodyPr>
            <a:lstStyle/>
            <a:p>
              <a:pPr algn="ctr"/>
              <a:r>
                <a:rPr lang="en-US" sz="2400" dirty="0" err="1" smtClean="0"/>
                <a:t>R</a:t>
              </a:r>
              <a:r>
                <a:rPr lang="en-US" sz="2400" baseline="-25000" dirty="0" err="1" smtClean="0"/>
                <a:t>Moon</a:t>
              </a:r>
              <a:r>
                <a:rPr lang="en-US" sz="2400" dirty="0" smtClean="0"/>
                <a:t> = 0.273R</a:t>
              </a:r>
              <a:r>
                <a:rPr lang="en-US" sz="2400" baseline="-25000" dirty="0" smtClean="0"/>
                <a:t>Earth</a:t>
              </a:r>
            </a:p>
            <a:p>
              <a:pPr algn="ctr"/>
              <a:endParaRPr lang="en-US" sz="2400" dirty="0"/>
            </a:p>
            <a:p>
              <a:pPr algn="ctr"/>
              <a:endParaRPr lang="en-US" sz="2400" dirty="0" smtClean="0"/>
            </a:p>
          </p:txBody>
        </p:sp>
      </p:grpSp>
      <p:cxnSp>
        <p:nvCxnSpPr>
          <p:cNvPr id="17" name="Straight Connector 16"/>
          <p:cNvCxnSpPr/>
          <p:nvPr/>
        </p:nvCxnSpPr>
        <p:spPr>
          <a:xfrm flipH="1">
            <a:off x="1469232" y="2895600"/>
            <a:ext cx="6044406" cy="5762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8759779" flipH="1">
            <a:off x="6324600" y="2715493"/>
            <a:ext cx="304800" cy="394494"/>
          </a:xfrm>
          <a:prstGeom prst="arc">
            <a:avLst>
              <a:gd name="adj1" fmla="val 16200000"/>
              <a:gd name="adj2" fmla="val 213426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019800" y="2678668"/>
            <a:ext cx="304800" cy="369332"/>
          </a:xfrm>
          <a:prstGeom prst="rect">
            <a:avLst/>
          </a:prstGeom>
          <a:noFill/>
        </p:spPr>
        <p:txBody>
          <a:bodyPr wrap="square" rtlCol="0">
            <a:spAutoFit/>
          </a:bodyPr>
          <a:lstStyle/>
          <a:p>
            <a:r>
              <a:rPr lang="en-US" dirty="0" smtClean="0"/>
              <a:t>A</a:t>
            </a:r>
            <a:endParaRPr lang="en-US" dirty="0"/>
          </a:p>
        </p:txBody>
      </p:sp>
      <p:sp>
        <p:nvSpPr>
          <p:cNvPr id="3" name="TextBox 2"/>
          <p:cNvSpPr txBox="1"/>
          <p:nvPr/>
        </p:nvSpPr>
        <p:spPr>
          <a:xfrm>
            <a:off x="1066800" y="1143000"/>
            <a:ext cx="7329487" cy="646331"/>
          </a:xfrm>
          <a:prstGeom prst="rect">
            <a:avLst/>
          </a:prstGeom>
          <a:noFill/>
        </p:spPr>
        <p:txBody>
          <a:bodyPr wrap="square" rtlCol="0">
            <a:spAutoFit/>
          </a:bodyPr>
          <a:lstStyle/>
          <a:p>
            <a:r>
              <a:rPr lang="en-US" dirty="0" smtClean="0"/>
              <a:t>Take a picture of the Moon and measure the width of the Moon in pixels. Use your calibration of number of degrees per pixel to calculate the angle.</a:t>
            </a:r>
            <a:endParaRPr lang="en-US" dirty="0"/>
          </a:p>
        </p:txBody>
      </p:sp>
    </p:spTree>
    <p:extLst>
      <p:ext uri="{BB962C8B-B14F-4D97-AF65-F5344CB8AC3E}">
        <p14:creationId xmlns:p14="http://schemas.microsoft.com/office/powerpoint/2010/main" val="229206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82" y="2286000"/>
            <a:ext cx="1185863" cy="1185863"/>
          </a:xfrm>
          <a:prstGeom prst="rect">
            <a:avLst/>
          </a:prstGeom>
        </p:spPr>
      </p:pic>
      <p:sp>
        <p:nvSpPr>
          <p:cNvPr id="6" name="Rectangle 5"/>
          <p:cNvSpPr/>
          <p:nvPr/>
        </p:nvSpPr>
        <p:spPr>
          <a:xfrm>
            <a:off x="381000" y="381000"/>
            <a:ext cx="8382000" cy="430887"/>
          </a:xfrm>
          <a:prstGeom prst="rect">
            <a:avLst/>
          </a:prstGeom>
        </p:spPr>
        <p:txBody>
          <a:bodyPr wrap="square">
            <a:spAutoFit/>
          </a:bodyPr>
          <a:lstStyle/>
          <a:p>
            <a:pPr algn="ctr"/>
            <a:r>
              <a:rPr lang="en-US" sz="2200" i="1" dirty="0" smtClean="0">
                <a:solidFill>
                  <a:srgbClr val="002060"/>
                </a:solidFill>
              </a:rPr>
              <a:t>relate angular size with physical size to determine distance</a:t>
            </a:r>
          </a:p>
        </p:txBody>
      </p:sp>
      <p:grpSp>
        <p:nvGrpSpPr>
          <p:cNvPr id="15" name="Group 14"/>
          <p:cNvGrpSpPr/>
          <p:nvPr/>
        </p:nvGrpSpPr>
        <p:grpSpPr>
          <a:xfrm>
            <a:off x="1189037" y="2286000"/>
            <a:ext cx="7070726" cy="4261723"/>
            <a:chOff x="1142999" y="4876800"/>
            <a:chExt cx="7070726" cy="4261723"/>
          </a:xfrm>
        </p:grpSpPr>
        <p:pic>
          <p:nvPicPr>
            <p:cNvPr id="10" name="Picture 3" descr="An image of an eye."/>
            <p:cNvPicPr>
              <a:picLocks noChangeAspect="1" noChangeArrowheads="1"/>
            </p:cNvPicPr>
            <p:nvPr/>
          </p:nvPicPr>
          <p:blipFill>
            <a:blip r:embed="rId3" cstate="print"/>
            <a:srcRect/>
            <a:stretch>
              <a:fillRect/>
            </a:stretch>
          </p:blipFill>
          <p:spPr bwMode="auto">
            <a:xfrm>
              <a:off x="6934200" y="5257800"/>
              <a:ext cx="1279525" cy="674688"/>
            </a:xfrm>
            <a:prstGeom prst="rect">
              <a:avLst/>
            </a:prstGeom>
            <a:noFill/>
            <a:ln w="9525">
              <a:noFill/>
              <a:miter lim="800000"/>
              <a:headEnd/>
              <a:tailEnd/>
            </a:ln>
          </p:spPr>
        </p:pic>
        <p:sp>
          <p:nvSpPr>
            <p:cNvPr id="9" name="AutoShape 13"/>
            <p:cNvSpPr>
              <a:spLocks noChangeArrowheads="1"/>
            </p:cNvSpPr>
            <p:nvPr/>
          </p:nvSpPr>
          <p:spPr bwMode="auto">
            <a:xfrm>
              <a:off x="1447800" y="4876800"/>
              <a:ext cx="6019800" cy="609600"/>
            </a:xfrm>
            <a:prstGeom prst="rtTriangle">
              <a:avLst/>
            </a:prstGeom>
            <a:noFill/>
            <a:ln w="9525">
              <a:solidFill>
                <a:srgbClr val="FF0000"/>
              </a:solidFill>
              <a:miter lim="800000"/>
              <a:headEnd/>
              <a:tailEnd/>
            </a:ln>
          </p:spPr>
          <p:txBody>
            <a:bodyPr wrap="none" anchor="ctr"/>
            <a:lstStyle/>
            <a:p>
              <a:endParaRPr lang="en-US"/>
            </a:p>
          </p:txBody>
        </p:sp>
        <p:sp>
          <p:nvSpPr>
            <p:cNvPr id="11" name="Rectangle 10"/>
            <p:cNvSpPr/>
            <p:nvPr/>
          </p:nvSpPr>
          <p:spPr>
            <a:xfrm>
              <a:off x="1143000" y="4953000"/>
              <a:ext cx="351378" cy="369332"/>
            </a:xfrm>
            <a:prstGeom prst="rect">
              <a:avLst/>
            </a:prstGeom>
          </p:spPr>
          <p:txBody>
            <a:bodyPr wrap="square">
              <a:spAutoFit/>
            </a:bodyPr>
            <a:lstStyle/>
            <a:p>
              <a:r>
                <a:rPr lang="en-US" b="1" dirty="0" smtClean="0">
                  <a:solidFill>
                    <a:schemeClr val="bg1"/>
                  </a:solidFill>
                </a:rPr>
                <a:t>R</a:t>
              </a:r>
              <a:endParaRPr lang="en-US" dirty="0">
                <a:solidFill>
                  <a:schemeClr val="bg1"/>
                </a:solidFill>
              </a:endParaRPr>
            </a:p>
          </p:txBody>
        </p:sp>
        <p:sp>
          <p:nvSpPr>
            <p:cNvPr id="12" name="Rectangle 11"/>
            <p:cNvSpPr/>
            <p:nvPr/>
          </p:nvSpPr>
          <p:spPr>
            <a:xfrm>
              <a:off x="2667000" y="5181600"/>
              <a:ext cx="325730" cy="369332"/>
            </a:xfrm>
            <a:prstGeom prst="rect">
              <a:avLst/>
            </a:prstGeom>
          </p:spPr>
          <p:txBody>
            <a:bodyPr wrap="none">
              <a:spAutoFit/>
            </a:bodyPr>
            <a:lstStyle/>
            <a:p>
              <a:r>
                <a:rPr lang="en-US" b="1" dirty="0" smtClean="0">
                  <a:solidFill>
                    <a:schemeClr val="accent1">
                      <a:lumMod val="50000"/>
                    </a:schemeClr>
                  </a:solidFill>
                </a:rPr>
                <a:t>d</a:t>
              </a:r>
              <a:endParaRPr lang="en-US" dirty="0">
                <a:solidFill>
                  <a:schemeClr val="accent1">
                    <a:lumMod val="50000"/>
                  </a:schemeClr>
                </a:solidFill>
              </a:endParaRPr>
            </a:p>
          </p:txBody>
        </p:sp>
        <p:sp>
          <p:nvSpPr>
            <p:cNvPr id="13" name="Text Box 11"/>
            <p:cNvSpPr txBox="1">
              <a:spLocks noChangeArrowheads="1"/>
            </p:cNvSpPr>
            <p:nvPr/>
          </p:nvSpPr>
          <p:spPr bwMode="auto">
            <a:xfrm>
              <a:off x="5257800" y="5181600"/>
              <a:ext cx="315913" cy="396875"/>
            </a:xfrm>
            <a:prstGeom prst="rect">
              <a:avLst/>
            </a:prstGeom>
            <a:noFill/>
            <a:ln w="9525">
              <a:noFill/>
              <a:miter lim="800000"/>
              <a:headEnd/>
              <a:tailEnd/>
            </a:ln>
          </p:spPr>
          <p:txBody>
            <a:bodyPr wrap="none" lIns="91432" tIns="45716" rIns="91432" bIns="45716">
              <a:spAutoFit/>
            </a:bodyPr>
            <a:lstStyle/>
            <a:p>
              <a:pPr algn="ctr"/>
              <a:r>
                <a:rPr lang="en-US" sz="2000" dirty="0">
                  <a:solidFill>
                    <a:schemeClr val="accent1">
                      <a:lumMod val="50000"/>
                    </a:schemeClr>
                  </a:solidFill>
                  <a:latin typeface="Times New Roman" pitchFamily="18" charset="0"/>
                  <a:sym typeface="Symbol" pitchFamily="18" charset="2"/>
                </a:rPr>
                <a:t></a:t>
              </a:r>
              <a:endParaRPr lang="en-US" sz="2000" dirty="0">
                <a:solidFill>
                  <a:schemeClr val="accent1">
                    <a:lumMod val="50000"/>
                  </a:schemeClr>
                </a:solidFill>
                <a:latin typeface="Times New Roman" pitchFamily="18" charset="0"/>
              </a:endParaRPr>
            </a:p>
          </p:txBody>
        </p:sp>
        <p:sp>
          <p:nvSpPr>
            <p:cNvPr id="14" name="Text Box 12"/>
            <p:cNvSpPr txBox="1">
              <a:spLocks noChangeArrowheads="1"/>
            </p:cNvSpPr>
            <p:nvPr/>
          </p:nvSpPr>
          <p:spPr bwMode="auto">
            <a:xfrm>
              <a:off x="1142999" y="6091543"/>
              <a:ext cx="7070725" cy="3046980"/>
            </a:xfrm>
            <a:prstGeom prst="rect">
              <a:avLst/>
            </a:prstGeom>
            <a:noFill/>
            <a:ln w="9525">
              <a:noFill/>
              <a:miter lim="800000"/>
              <a:headEnd/>
              <a:tailEnd/>
            </a:ln>
          </p:spPr>
          <p:txBody>
            <a:bodyPr wrap="square" lIns="91432" tIns="45716" rIns="91432" bIns="45716">
              <a:spAutoFit/>
            </a:bodyPr>
            <a:lstStyle/>
            <a:p>
              <a:pPr algn="ctr"/>
              <a:r>
                <a:rPr lang="en-US" sz="2400" dirty="0"/>
                <a:t>Angular </a:t>
              </a:r>
              <a:r>
                <a:rPr lang="en-US" sz="2400" dirty="0" smtClean="0"/>
                <a:t>size of Moon, </a:t>
              </a:r>
              <a:r>
                <a:rPr lang="en-US" sz="2400" dirty="0"/>
                <a:t>A = </a:t>
              </a:r>
              <a:r>
                <a:rPr lang="en-US" sz="2400" dirty="0" smtClean="0"/>
                <a:t>0.516 degrees</a:t>
              </a:r>
              <a:endParaRPr lang="en-US" sz="2400" dirty="0">
                <a:sym typeface="Symbol" pitchFamily="18" charset="2"/>
              </a:endParaRPr>
            </a:p>
            <a:p>
              <a:pPr algn="ctr"/>
              <a:endParaRPr lang="en-US" sz="2400" dirty="0"/>
            </a:p>
            <a:p>
              <a:pPr algn="ctr"/>
              <a:r>
                <a:rPr lang="en-US" sz="2400" dirty="0" err="1" smtClean="0"/>
                <a:t>R</a:t>
              </a:r>
              <a:r>
                <a:rPr lang="en-US" sz="2400" baseline="-25000" dirty="0" err="1" smtClean="0"/>
                <a:t>Moon</a:t>
              </a:r>
              <a:r>
                <a:rPr lang="en-US" sz="2400" dirty="0" smtClean="0"/>
                <a:t> = 0.273R</a:t>
              </a:r>
              <a:r>
                <a:rPr lang="en-US" sz="2400" baseline="-25000" dirty="0" smtClean="0"/>
                <a:t>Earth</a:t>
              </a:r>
            </a:p>
            <a:p>
              <a:pPr algn="ctr"/>
              <a:endParaRPr lang="en-US" sz="2400" dirty="0"/>
            </a:p>
            <a:p>
              <a:pPr algn="ctr"/>
              <a:r>
                <a:rPr lang="en-US" sz="2400" dirty="0" smtClean="0"/>
                <a:t>d </a:t>
              </a:r>
              <a:r>
                <a:rPr lang="en-US" sz="2400" dirty="0"/>
                <a:t>= </a:t>
              </a:r>
              <a:r>
                <a:rPr lang="en-US" sz="2400" dirty="0" smtClean="0"/>
                <a:t>0.273R</a:t>
              </a:r>
              <a:r>
                <a:rPr lang="en-US" sz="2400" baseline="-25000" dirty="0" smtClean="0"/>
                <a:t>Earth</a:t>
              </a:r>
              <a:r>
                <a:rPr lang="en-US" sz="2400" dirty="0" smtClean="0"/>
                <a:t>/Tan(0.516 </a:t>
              </a:r>
              <a:r>
                <a:rPr lang="en-US" sz="2400" dirty="0" smtClean="0">
                  <a:sym typeface="Symbol" pitchFamily="18" charset="2"/>
                </a:rPr>
                <a:t>/2</a:t>
              </a:r>
              <a:r>
                <a:rPr lang="en-US" sz="2400" dirty="0" smtClean="0"/>
                <a:t>)</a:t>
              </a:r>
            </a:p>
            <a:p>
              <a:pPr algn="ctr"/>
              <a:endParaRPr lang="en-US" sz="2400" dirty="0"/>
            </a:p>
            <a:p>
              <a:pPr algn="ctr"/>
              <a:r>
                <a:rPr lang="en-US" sz="2400" b="1" dirty="0" smtClean="0"/>
                <a:t>d = 60R</a:t>
              </a:r>
              <a:r>
                <a:rPr lang="en-US" sz="2400" b="1" baseline="-25000" dirty="0" smtClean="0"/>
                <a:t>Earth </a:t>
              </a:r>
              <a:r>
                <a:rPr lang="en-US" sz="2400" b="1" dirty="0" smtClean="0"/>
                <a:t>= 3.84x10</a:t>
              </a:r>
              <a:r>
                <a:rPr lang="en-US" sz="2400" b="1" baseline="30000" dirty="0" smtClean="0"/>
                <a:t>5</a:t>
              </a:r>
              <a:r>
                <a:rPr lang="en-US" sz="2400" b="1" dirty="0" smtClean="0"/>
                <a:t> km</a:t>
              </a:r>
            </a:p>
            <a:p>
              <a:pPr algn="ctr"/>
              <a:endParaRPr lang="en-US" sz="2400" dirty="0" smtClean="0"/>
            </a:p>
          </p:txBody>
        </p:sp>
      </p:grpSp>
      <p:cxnSp>
        <p:nvCxnSpPr>
          <p:cNvPr id="17" name="Straight Connector 16"/>
          <p:cNvCxnSpPr/>
          <p:nvPr/>
        </p:nvCxnSpPr>
        <p:spPr>
          <a:xfrm flipH="1">
            <a:off x="1469232" y="2895600"/>
            <a:ext cx="6044406" cy="5762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8759779" flipH="1">
            <a:off x="6324600" y="2715493"/>
            <a:ext cx="304800" cy="394494"/>
          </a:xfrm>
          <a:prstGeom prst="arc">
            <a:avLst>
              <a:gd name="adj1" fmla="val 16200000"/>
              <a:gd name="adj2" fmla="val 213426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019800" y="2678668"/>
            <a:ext cx="304800" cy="369332"/>
          </a:xfrm>
          <a:prstGeom prst="rect">
            <a:avLst/>
          </a:prstGeom>
          <a:noFill/>
        </p:spPr>
        <p:txBody>
          <a:bodyPr wrap="square" rtlCol="0">
            <a:spAutoFit/>
          </a:bodyPr>
          <a:lstStyle/>
          <a:p>
            <a:r>
              <a:rPr lang="en-US" dirty="0" smtClean="0"/>
              <a:t>A</a:t>
            </a:r>
            <a:endParaRPr lang="en-US" dirty="0"/>
          </a:p>
        </p:txBody>
      </p:sp>
      <p:sp>
        <p:nvSpPr>
          <p:cNvPr id="3" name="TextBox 2"/>
          <p:cNvSpPr txBox="1"/>
          <p:nvPr/>
        </p:nvSpPr>
        <p:spPr>
          <a:xfrm>
            <a:off x="1066800" y="1143000"/>
            <a:ext cx="7329487" cy="646331"/>
          </a:xfrm>
          <a:prstGeom prst="rect">
            <a:avLst/>
          </a:prstGeom>
          <a:noFill/>
        </p:spPr>
        <p:txBody>
          <a:bodyPr wrap="square" rtlCol="0">
            <a:spAutoFit/>
          </a:bodyPr>
          <a:lstStyle/>
          <a:p>
            <a:r>
              <a:rPr lang="en-US" dirty="0" smtClean="0"/>
              <a:t>Take a picture of the Moon and measure the width of the Moon in pixels. Use your calibration of number of degrees per pixel to calculate the angle.</a:t>
            </a:r>
            <a:endParaRPr lang="en-US" dirty="0"/>
          </a:p>
        </p:txBody>
      </p:sp>
    </p:spTree>
    <p:extLst>
      <p:ext uri="{BB962C8B-B14F-4D97-AF65-F5344CB8AC3E}">
        <p14:creationId xmlns:p14="http://schemas.microsoft.com/office/powerpoint/2010/main" val="2858295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5821680"/>
            <a:ext cx="18928080" cy="18928080"/>
          </a:xfrm>
          <a:prstGeom prst="rect">
            <a:avLst/>
          </a:prstGeom>
        </p:spPr>
      </p:pic>
      <p:sp>
        <p:nvSpPr>
          <p:cNvPr id="2" name="Title 1"/>
          <p:cNvSpPr>
            <a:spLocks noGrp="1"/>
          </p:cNvSpPr>
          <p:nvPr>
            <p:ph type="title"/>
          </p:nvPr>
        </p:nvSpPr>
        <p:spPr/>
        <p:txBody>
          <a:bodyPr>
            <a:normAutofit/>
          </a:bodyPr>
          <a:lstStyle/>
          <a:p>
            <a:r>
              <a:rPr lang="en-US" sz="3600" dirty="0" smtClean="0"/>
              <a:t>Part 3: Distance to the Sun</a:t>
            </a:r>
            <a:endParaRPr lang="en-US" sz="3600" dirty="0"/>
          </a:p>
        </p:txBody>
      </p:sp>
      <p:sp>
        <p:nvSpPr>
          <p:cNvPr id="5" name="TextBox 4"/>
          <p:cNvSpPr txBox="1"/>
          <p:nvPr/>
        </p:nvSpPr>
        <p:spPr>
          <a:xfrm>
            <a:off x="2286000" y="1752600"/>
            <a:ext cx="1143000" cy="381000"/>
          </a:xfrm>
          <a:prstGeom prst="rect">
            <a:avLst/>
          </a:prstGeom>
          <a:noFill/>
        </p:spPr>
        <p:txBody>
          <a:bodyPr wrap="square" rtlCol="0">
            <a:spAutoFit/>
          </a:bodyPr>
          <a:lstStyle/>
          <a:p>
            <a:r>
              <a:rPr lang="en-US" dirty="0" smtClean="0"/>
              <a:t>Mars</a:t>
            </a:r>
            <a:endParaRPr lang="en-US" dirty="0"/>
          </a:p>
        </p:txBody>
      </p:sp>
      <p:sp>
        <p:nvSpPr>
          <p:cNvPr id="6" name="TextBox 5"/>
          <p:cNvSpPr txBox="1"/>
          <p:nvPr/>
        </p:nvSpPr>
        <p:spPr>
          <a:xfrm>
            <a:off x="5638800" y="5029200"/>
            <a:ext cx="1143000" cy="381000"/>
          </a:xfrm>
          <a:prstGeom prst="rect">
            <a:avLst/>
          </a:prstGeom>
          <a:noFill/>
        </p:spPr>
        <p:txBody>
          <a:bodyPr wrap="square" rtlCol="0">
            <a:spAutoFit/>
          </a:bodyPr>
          <a:lstStyle/>
          <a:p>
            <a:r>
              <a:rPr lang="en-US" dirty="0" smtClean="0"/>
              <a:t>Earth</a:t>
            </a:r>
            <a:endParaRPr lang="en-US" dirty="0"/>
          </a:p>
        </p:txBody>
      </p:sp>
      <p:sp>
        <p:nvSpPr>
          <p:cNvPr id="7" name="TextBox 6"/>
          <p:cNvSpPr txBox="1"/>
          <p:nvPr/>
        </p:nvSpPr>
        <p:spPr>
          <a:xfrm>
            <a:off x="5410200" y="3581400"/>
            <a:ext cx="1143000" cy="381000"/>
          </a:xfrm>
          <a:prstGeom prst="rect">
            <a:avLst/>
          </a:prstGeom>
          <a:noFill/>
        </p:spPr>
        <p:txBody>
          <a:bodyPr wrap="square" rtlCol="0">
            <a:spAutoFit/>
          </a:bodyPr>
          <a:lstStyle/>
          <a:p>
            <a:r>
              <a:rPr lang="en-US" dirty="0" smtClean="0"/>
              <a:t>Venus</a:t>
            </a:r>
            <a:endParaRPr lang="en-US" dirty="0"/>
          </a:p>
        </p:txBody>
      </p:sp>
      <p:sp>
        <p:nvSpPr>
          <p:cNvPr id="8" name="TextBox 7"/>
          <p:cNvSpPr txBox="1"/>
          <p:nvPr/>
        </p:nvSpPr>
        <p:spPr>
          <a:xfrm>
            <a:off x="4191000" y="2667000"/>
            <a:ext cx="1143000" cy="381000"/>
          </a:xfrm>
          <a:prstGeom prst="rect">
            <a:avLst/>
          </a:prstGeom>
          <a:noFill/>
        </p:spPr>
        <p:txBody>
          <a:bodyPr wrap="square" rtlCol="0">
            <a:spAutoFit/>
          </a:bodyPr>
          <a:lstStyle/>
          <a:p>
            <a:r>
              <a:rPr lang="en-US" dirty="0" smtClean="0"/>
              <a:t>Mercury</a:t>
            </a:r>
            <a:endParaRPr lang="en-US" dirty="0"/>
          </a:p>
        </p:txBody>
      </p:sp>
      <p:sp>
        <p:nvSpPr>
          <p:cNvPr id="9" name="TextBox 8"/>
          <p:cNvSpPr txBox="1"/>
          <p:nvPr/>
        </p:nvSpPr>
        <p:spPr>
          <a:xfrm>
            <a:off x="4267200" y="3352800"/>
            <a:ext cx="1143000" cy="381000"/>
          </a:xfrm>
          <a:prstGeom prst="rect">
            <a:avLst/>
          </a:prstGeom>
          <a:noFill/>
        </p:spPr>
        <p:txBody>
          <a:bodyPr wrap="square" rtlCol="0">
            <a:spAutoFit/>
          </a:bodyPr>
          <a:lstStyle/>
          <a:p>
            <a:r>
              <a:rPr lang="en-US" dirty="0" smtClean="0"/>
              <a:t>Sun</a:t>
            </a:r>
            <a:endParaRPr lang="en-US" dirty="0"/>
          </a:p>
        </p:txBody>
      </p:sp>
    </p:spTree>
    <p:extLst>
      <p:ext uri="{BB962C8B-B14F-4D97-AF65-F5344CB8AC3E}">
        <p14:creationId xmlns:p14="http://schemas.microsoft.com/office/powerpoint/2010/main" val="4173853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ww.jb.man.ac.uk/astronomy/nightsky/Moon3rdQuar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072" y="0"/>
            <a:ext cx="5185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1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544312" y="1983324"/>
            <a:ext cx="4818888" cy="46467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96556" y="384951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30312" y="1859880"/>
            <a:ext cx="246888" cy="246888"/>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1066800"/>
            <a:ext cx="1828800" cy="1828800"/>
          </a:xfrm>
          <a:prstGeom prst="ellipse">
            <a:avLst/>
          </a:prstGeom>
          <a:solidFill>
            <a:srgbClr val="FFFF00"/>
          </a:solidFill>
          <a:ln>
            <a:solidFill>
              <a:srgbClr val="BBB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p:cNvSpPr/>
          <p:nvPr/>
        </p:nvSpPr>
        <p:spPr>
          <a:xfrm rot="5400000" flipH="1">
            <a:off x="7761723" y="6477708"/>
            <a:ext cx="150984"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953756" y="1983324"/>
            <a:ext cx="0" cy="2323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0" y="1983324"/>
            <a:ext cx="7953756" cy="2323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1983324"/>
            <a:ext cx="7953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830312" y="1981200"/>
            <a:ext cx="123444" cy="1255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543800" y="3810000"/>
            <a:ext cx="457200" cy="381000"/>
          </a:xfrm>
          <a:prstGeom prst="rect">
            <a:avLst/>
          </a:prstGeom>
          <a:noFill/>
        </p:spPr>
        <p:txBody>
          <a:bodyPr wrap="square" rtlCol="0">
            <a:spAutoFit/>
          </a:bodyPr>
          <a:lstStyle/>
          <a:p>
            <a:pPr algn="ctr"/>
            <a:r>
              <a:rPr lang="en-US" dirty="0" smtClean="0"/>
              <a:t>ɸ</a:t>
            </a:r>
            <a:endParaRPr lang="en-US" dirty="0"/>
          </a:p>
        </p:txBody>
      </p:sp>
      <p:sp>
        <p:nvSpPr>
          <p:cNvPr id="36" name="Rectangle 35"/>
          <p:cNvSpPr/>
          <p:nvPr/>
        </p:nvSpPr>
        <p:spPr>
          <a:xfrm>
            <a:off x="3124200" y="3145020"/>
            <a:ext cx="546945" cy="369332"/>
          </a:xfrm>
          <a:prstGeom prst="rect">
            <a:avLst/>
          </a:prstGeom>
        </p:spPr>
        <p:txBody>
          <a:bodyPr wrap="none">
            <a:spAutoFit/>
          </a:bodyPr>
          <a:lstStyle/>
          <a:p>
            <a:r>
              <a:rPr lang="en-US" b="1" dirty="0" err="1" smtClean="0">
                <a:solidFill>
                  <a:schemeClr val="accent1">
                    <a:lumMod val="50000"/>
                  </a:schemeClr>
                </a:solidFill>
              </a:rPr>
              <a:t>d</a:t>
            </a:r>
            <a:r>
              <a:rPr lang="en-US" b="1" baseline="-25000" dirty="0" err="1" smtClean="0">
                <a:solidFill>
                  <a:schemeClr val="accent1">
                    <a:lumMod val="50000"/>
                  </a:schemeClr>
                </a:solidFill>
              </a:rPr>
              <a:t>Sun</a:t>
            </a:r>
            <a:endParaRPr lang="en-US" baseline="-25000" dirty="0">
              <a:solidFill>
                <a:schemeClr val="accent1">
                  <a:lumMod val="50000"/>
                </a:schemeClr>
              </a:solidFill>
            </a:endParaRPr>
          </a:p>
        </p:txBody>
      </p:sp>
      <p:sp>
        <p:nvSpPr>
          <p:cNvPr id="37" name="Rectangle 36"/>
          <p:cNvSpPr/>
          <p:nvPr/>
        </p:nvSpPr>
        <p:spPr>
          <a:xfrm>
            <a:off x="8001048" y="2985656"/>
            <a:ext cx="692818" cy="369332"/>
          </a:xfrm>
          <a:prstGeom prst="rect">
            <a:avLst/>
          </a:prstGeom>
        </p:spPr>
        <p:txBody>
          <a:bodyPr wrap="none">
            <a:spAutoFit/>
          </a:bodyPr>
          <a:lstStyle/>
          <a:p>
            <a:r>
              <a:rPr lang="en-US" b="1" dirty="0" err="1" smtClean="0">
                <a:solidFill>
                  <a:schemeClr val="accent1">
                    <a:lumMod val="50000"/>
                  </a:schemeClr>
                </a:solidFill>
              </a:rPr>
              <a:t>d</a:t>
            </a:r>
            <a:r>
              <a:rPr lang="en-US" b="1" baseline="-25000" dirty="0" err="1" smtClean="0">
                <a:solidFill>
                  <a:schemeClr val="accent1">
                    <a:lumMod val="50000"/>
                  </a:schemeClr>
                </a:solidFill>
              </a:rPr>
              <a:t>Moon</a:t>
            </a:r>
            <a:endParaRPr lang="en-US" baseline="-25000" dirty="0">
              <a:solidFill>
                <a:schemeClr val="accent1">
                  <a:lumMod val="50000"/>
                </a:schemeClr>
              </a:solidFill>
            </a:endParaRPr>
          </a:p>
        </p:txBody>
      </p:sp>
      <p:sp>
        <p:nvSpPr>
          <p:cNvPr id="15" name="Rectangle 14"/>
          <p:cNvSpPr/>
          <p:nvPr/>
        </p:nvSpPr>
        <p:spPr>
          <a:xfrm>
            <a:off x="990600" y="4050268"/>
            <a:ext cx="3276600" cy="1107996"/>
          </a:xfrm>
          <a:prstGeom prst="rect">
            <a:avLst/>
          </a:prstGeom>
        </p:spPr>
        <p:txBody>
          <a:bodyPr wrap="square">
            <a:spAutoFit/>
          </a:bodyPr>
          <a:lstStyle/>
          <a:p>
            <a:r>
              <a:rPr lang="en-US" dirty="0" smtClean="0">
                <a:solidFill>
                  <a:schemeClr val="accent1">
                    <a:lumMod val="50000"/>
                  </a:schemeClr>
                </a:solidFill>
              </a:rPr>
              <a:t>Cos(</a:t>
            </a:r>
            <a:r>
              <a:rPr lang="en-US" dirty="0"/>
              <a:t>ɸ</a:t>
            </a:r>
            <a:r>
              <a:rPr lang="en-US" dirty="0" smtClean="0">
                <a:solidFill>
                  <a:schemeClr val="accent1">
                    <a:lumMod val="50000"/>
                  </a:schemeClr>
                </a:solidFill>
              </a:rPr>
              <a:t>) </a:t>
            </a:r>
            <a:r>
              <a:rPr lang="en-US" dirty="0">
                <a:solidFill>
                  <a:schemeClr val="accent1">
                    <a:lumMod val="50000"/>
                  </a:schemeClr>
                </a:solidFill>
              </a:rPr>
              <a:t>=  </a:t>
            </a:r>
            <a:r>
              <a:rPr lang="en-US" dirty="0" err="1" smtClean="0">
                <a:solidFill>
                  <a:schemeClr val="accent1">
                    <a:lumMod val="50000"/>
                  </a:schemeClr>
                </a:solidFill>
              </a:rPr>
              <a:t>d</a:t>
            </a:r>
            <a:r>
              <a:rPr lang="en-US" baseline="-25000" dirty="0" err="1" smtClean="0">
                <a:solidFill>
                  <a:schemeClr val="accent1">
                    <a:lumMod val="50000"/>
                  </a:schemeClr>
                </a:solidFill>
              </a:rPr>
              <a:t>Moon</a:t>
            </a:r>
            <a:r>
              <a:rPr lang="en-US" dirty="0" smtClean="0">
                <a:solidFill>
                  <a:schemeClr val="accent1">
                    <a:lumMod val="50000"/>
                  </a:schemeClr>
                </a:solidFill>
              </a:rPr>
              <a:t>/</a:t>
            </a:r>
            <a:r>
              <a:rPr lang="en-US" dirty="0" err="1" smtClean="0">
                <a:solidFill>
                  <a:schemeClr val="accent1">
                    <a:lumMod val="50000"/>
                  </a:schemeClr>
                </a:solidFill>
              </a:rPr>
              <a:t>d</a:t>
            </a:r>
            <a:r>
              <a:rPr lang="en-US" baseline="-25000" dirty="0" err="1" smtClean="0">
                <a:solidFill>
                  <a:schemeClr val="accent1">
                    <a:lumMod val="50000"/>
                  </a:schemeClr>
                </a:solidFill>
              </a:rPr>
              <a:t>Sun</a:t>
            </a:r>
            <a:endParaRPr lang="en-US" baseline="-25000" dirty="0" smtClean="0">
              <a:solidFill>
                <a:schemeClr val="accent1">
                  <a:lumMod val="50000"/>
                </a:schemeClr>
              </a:solidFill>
            </a:endParaRPr>
          </a:p>
          <a:p>
            <a:endParaRPr lang="en-US" baseline="-25000" dirty="0">
              <a:solidFill>
                <a:schemeClr val="accent1">
                  <a:lumMod val="50000"/>
                </a:schemeClr>
              </a:solidFill>
            </a:endParaRPr>
          </a:p>
          <a:p>
            <a:r>
              <a:rPr lang="en-US" dirty="0" err="1" smtClean="0">
                <a:solidFill>
                  <a:schemeClr val="accent1">
                    <a:lumMod val="50000"/>
                  </a:schemeClr>
                </a:solidFill>
              </a:rPr>
              <a:t>d</a:t>
            </a:r>
            <a:r>
              <a:rPr lang="en-US" baseline="-25000" dirty="0" err="1" smtClean="0">
                <a:solidFill>
                  <a:schemeClr val="accent1">
                    <a:lumMod val="50000"/>
                  </a:schemeClr>
                </a:solidFill>
              </a:rPr>
              <a:t>Sun</a:t>
            </a:r>
            <a:r>
              <a:rPr lang="en-US" dirty="0" smtClean="0">
                <a:solidFill>
                  <a:schemeClr val="accent1">
                    <a:lumMod val="50000"/>
                  </a:schemeClr>
                </a:solidFill>
              </a:rPr>
              <a:t> </a:t>
            </a:r>
            <a:r>
              <a:rPr lang="en-US" dirty="0">
                <a:solidFill>
                  <a:schemeClr val="accent1">
                    <a:lumMod val="50000"/>
                  </a:schemeClr>
                </a:solidFill>
              </a:rPr>
              <a:t>=  </a:t>
            </a:r>
            <a:r>
              <a:rPr lang="en-US" dirty="0" err="1" smtClean="0">
                <a:solidFill>
                  <a:schemeClr val="accent1">
                    <a:lumMod val="50000"/>
                  </a:schemeClr>
                </a:solidFill>
              </a:rPr>
              <a:t>d</a:t>
            </a:r>
            <a:r>
              <a:rPr lang="en-US" baseline="-25000" dirty="0" err="1" smtClean="0">
                <a:solidFill>
                  <a:schemeClr val="accent1">
                    <a:lumMod val="50000"/>
                  </a:schemeClr>
                </a:solidFill>
              </a:rPr>
              <a:t>Moon</a:t>
            </a:r>
            <a:r>
              <a:rPr lang="en-US" dirty="0" smtClean="0">
                <a:solidFill>
                  <a:schemeClr val="accent1">
                    <a:lumMod val="50000"/>
                  </a:schemeClr>
                </a:solidFill>
              </a:rPr>
              <a:t>/</a:t>
            </a:r>
            <a:r>
              <a:rPr lang="en-US" dirty="0">
                <a:solidFill>
                  <a:schemeClr val="accent1">
                    <a:lumMod val="50000"/>
                  </a:schemeClr>
                </a:solidFill>
              </a:rPr>
              <a:t>Cos(</a:t>
            </a:r>
            <a:r>
              <a:rPr lang="en-US" dirty="0"/>
              <a:t>ɸ</a:t>
            </a:r>
            <a:r>
              <a:rPr lang="en-US" dirty="0" smtClean="0">
                <a:solidFill>
                  <a:schemeClr val="accent1">
                    <a:lumMod val="50000"/>
                  </a:schemeClr>
                </a:solidFill>
              </a:rPr>
              <a:t>)</a:t>
            </a:r>
          </a:p>
          <a:p>
            <a:r>
              <a:rPr lang="en-US" b="1" dirty="0" smtClean="0">
                <a:solidFill>
                  <a:schemeClr val="accent1">
                    <a:lumMod val="50000"/>
                  </a:schemeClr>
                </a:solidFill>
              </a:rPr>
              <a:t> </a:t>
            </a:r>
            <a:endParaRPr lang="en-US" baseline="-25000" dirty="0">
              <a:solidFill>
                <a:schemeClr val="accent1">
                  <a:lumMod val="50000"/>
                </a:schemeClr>
              </a:solidFill>
            </a:endParaRPr>
          </a:p>
        </p:txBody>
      </p:sp>
    </p:spTree>
    <p:extLst>
      <p:ext uri="{BB962C8B-B14F-4D97-AF65-F5344CB8AC3E}">
        <p14:creationId xmlns:p14="http://schemas.microsoft.com/office/powerpoint/2010/main" val="121488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e.ssl.berkeley.edu/AtHomeAstronomy/images/illo_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62" y="4940556"/>
            <a:ext cx="3067050" cy="1581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2180" y="5598377"/>
            <a:ext cx="4191000" cy="923330"/>
          </a:xfrm>
          <a:prstGeom prst="rect">
            <a:avLst/>
          </a:prstGeom>
          <a:noFill/>
        </p:spPr>
        <p:txBody>
          <a:bodyPr wrap="square" rtlCol="0">
            <a:spAutoFit/>
          </a:bodyPr>
          <a:lstStyle/>
          <a:p>
            <a:r>
              <a:rPr lang="en-US" dirty="0" smtClean="0"/>
              <a:t>Use a simple astrolabe to measure the altitude of the Moon. Use the gnomon to measure the azimuth.</a:t>
            </a:r>
            <a:endParaRPr lang="en-US" dirty="0"/>
          </a:p>
        </p:txBody>
      </p:sp>
      <p:pic>
        <p:nvPicPr>
          <p:cNvPr id="3076" name="Picture 4" descr="http://todaslascosasdeanthony.files.wordpress.com/2012/07/gnom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7827"/>
            <a:ext cx="2819400" cy="3343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9400" y="295870"/>
            <a:ext cx="4191000" cy="923330"/>
          </a:xfrm>
          <a:prstGeom prst="rect">
            <a:avLst/>
          </a:prstGeom>
          <a:noFill/>
        </p:spPr>
        <p:txBody>
          <a:bodyPr wrap="square" rtlCol="0">
            <a:spAutoFit/>
          </a:bodyPr>
          <a:lstStyle/>
          <a:p>
            <a:r>
              <a:rPr lang="en-US" dirty="0" smtClean="0"/>
              <a:t>Use a gnomon to measure the cardinal directions, and the altitude and azimuth of the Sun.</a:t>
            </a:r>
            <a:endParaRPr lang="en-US" dirty="0"/>
          </a:p>
        </p:txBody>
      </p:sp>
      <p:pic>
        <p:nvPicPr>
          <p:cNvPr id="2050" name="Picture 2" descr="http://astrosun2.astro.cornell.edu/academics/courses/astro201/images/alt_az.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550" y="1828800"/>
            <a:ext cx="61912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81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762000"/>
            <a:ext cx="4028998" cy="1200329"/>
          </a:xfrm>
          <a:prstGeom prst="rect">
            <a:avLst/>
          </a:prstGeom>
          <a:noFill/>
        </p:spPr>
        <p:txBody>
          <a:bodyPr wrap="square" rtlCol="0">
            <a:spAutoFit/>
          </a:bodyPr>
          <a:lstStyle/>
          <a:p>
            <a:r>
              <a:rPr lang="en-US" dirty="0" smtClean="0"/>
              <a:t>We’ll use spherical geometry and the altitude and azimuth measurements to determine the angle, </a:t>
            </a:r>
            <a:r>
              <a:rPr lang="en-US" dirty="0"/>
              <a:t>ɸ</a:t>
            </a:r>
            <a:r>
              <a:rPr lang="en-US" dirty="0" smtClean="0"/>
              <a:t>, between the Sun and Moon.</a:t>
            </a:r>
            <a:endParaRPr lang="en-US" dirty="0"/>
          </a:p>
        </p:txBody>
      </p:sp>
      <p:pic>
        <p:nvPicPr>
          <p:cNvPr id="1026" name="Picture 2" descr="http://upload.wikimedia.org/wikipedia/commons/thumb/f/f7/Azimuth-Altitude_schematic.svg/436px-Azimuth-Altitude_schematic.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41529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2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1: Relative Size of the Earth and Moon</a:t>
            </a:r>
            <a:endParaRPr lang="en-US" sz="3600" dirty="0"/>
          </a:p>
        </p:txBody>
      </p:sp>
      <p:grpSp>
        <p:nvGrpSpPr>
          <p:cNvPr id="5" name="Group 4"/>
          <p:cNvGrpSpPr/>
          <p:nvPr/>
        </p:nvGrpSpPr>
        <p:grpSpPr>
          <a:xfrm>
            <a:off x="2087118" y="1862620"/>
            <a:ext cx="4969764" cy="4233380"/>
            <a:chOff x="762000" y="1040129"/>
            <a:chExt cx="6798564" cy="5791201"/>
          </a:xfrm>
        </p:grpSpPr>
        <p:sp>
          <p:nvSpPr>
            <p:cNvPr id="3" name="Oval 2"/>
            <p:cNvSpPr/>
            <p:nvPr/>
          </p:nvSpPr>
          <p:spPr>
            <a:xfrm>
              <a:off x="762000" y="1040129"/>
              <a:ext cx="5791201" cy="5791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987796" y="3935729"/>
              <a:ext cx="1572768" cy="1572768"/>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084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544312" y="1983324"/>
            <a:ext cx="4818888" cy="46467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96556" y="384951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30312" y="1859880"/>
            <a:ext cx="246888" cy="246888"/>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1066800"/>
            <a:ext cx="1828800" cy="1828800"/>
          </a:xfrm>
          <a:prstGeom prst="ellipse">
            <a:avLst/>
          </a:prstGeom>
          <a:solidFill>
            <a:srgbClr val="FFFF00"/>
          </a:solidFill>
          <a:ln>
            <a:solidFill>
              <a:srgbClr val="BBB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p:cNvSpPr/>
          <p:nvPr/>
        </p:nvSpPr>
        <p:spPr>
          <a:xfrm rot="5400000" flipH="1">
            <a:off x="7761723" y="6477708"/>
            <a:ext cx="150984"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953756" y="1983324"/>
            <a:ext cx="0" cy="2323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0" y="1983324"/>
            <a:ext cx="7953756" cy="2323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1983324"/>
            <a:ext cx="7953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830312" y="1981200"/>
            <a:ext cx="123444" cy="1255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543800" y="3810000"/>
            <a:ext cx="457200" cy="381000"/>
          </a:xfrm>
          <a:prstGeom prst="rect">
            <a:avLst/>
          </a:prstGeom>
          <a:noFill/>
        </p:spPr>
        <p:txBody>
          <a:bodyPr wrap="square" rtlCol="0">
            <a:spAutoFit/>
          </a:bodyPr>
          <a:lstStyle/>
          <a:p>
            <a:pPr algn="ctr"/>
            <a:r>
              <a:rPr lang="en-US" dirty="0" smtClean="0"/>
              <a:t>ɸ</a:t>
            </a:r>
            <a:endParaRPr lang="en-US" dirty="0"/>
          </a:p>
        </p:txBody>
      </p:sp>
      <p:sp>
        <p:nvSpPr>
          <p:cNvPr id="36" name="Rectangle 35"/>
          <p:cNvSpPr/>
          <p:nvPr/>
        </p:nvSpPr>
        <p:spPr>
          <a:xfrm>
            <a:off x="3124200" y="3145020"/>
            <a:ext cx="546945" cy="369332"/>
          </a:xfrm>
          <a:prstGeom prst="rect">
            <a:avLst/>
          </a:prstGeom>
        </p:spPr>
        <p:txBody>
          <a:bodyPr wrap="none">
            <a:spAutoFit/>
          </a:bodyPr>
          <a:lstStyle/>
          <a:p>
            <a:r>
              <a:rPr lang="en-US" b="1" dirty="0" err="1" smtClean="0">
                <a:solidFill>
                  <a:schemeClr val="accent1">
                    <a:lumMod val="50000"/>
                  </a:schemeClr>
                </a:solidFill>
              </a:rPr>
              <a:t>d</a:t>
            </a:r>
            <a:r>
              <a:rPr lang="en-US" b="1" baseline="-25000" dirty="0" err="1" smtClean="0">
                <a:solidFill>
                  <a:schemeClr val="accent1">
                    <a:lumMod val="50000"/>
                  </a:schemeClr>
                </a:solidFill>
              </a:rPr>
              <a:t>Sun</a:t>
            </a:r>
            <a:endParaRPr lang="en-US" baseline="-25000" dirty="0">
              <a:solidFill>
                <a:schemeClr val="accent1">
                  <a:lumMod val="50000"/>
                </a:schemeClr>
              </a:solidFill>
            </a:endParaRPr>
          </a:p>
        </p:txBody>
      </p:sp>
      <p:sp>
        <p:nvSpPr>
          <p:cNvPr id="37" name="Rectangle 36"/>
          <p:cNvSpPr/>
          <p:nvPr/>
        </p:nvSpPr>
        <p:spPr>
          <a:xfrm>
            <a:off x="8001048" y="2985656"/>
            <a:ext cx="692818" cy="369332"/>
          </a:xfrm>
          <a:prstGeom prst="rect">
            <a:avLst/>
          </a:prstGeom>
        </p:spPr>
        <p:txBody>
          <a:bodyPr wrap="none">
            <a:spAutoFit/>
          </a:bodyPr>
          <a:lstStyle/>
          <a:p>
            <a:r>
              <a:rPr lang="en-US" b="1" dirty="0" err="1" smtClean="0">
                <a:solidFill>
                  <a:schemeClr val="accent1">
                    <a:lumMod val="50000"/>
                  </a:schemeClr>
                </a:solidFill>
              </a:rPr>
              <a:t>d</a:t>
            </a:r>
            <a:r>
              <a:rPr lang="en-US" b="1" baseline="-25000" dirty="0" err="1" smtClean="0">
                <a:solidFill>
                  <a:schemeClr val="accent1">
                    <a:lumMod val="50000"/>
                  </a:schemeClr>
                </a:solidFill>
              </a:rPr>
              <a:t>Moon</a:t>
            </a:r>
            <a:endParaRPr lang="en-US" baseline="-25000" dirty="0">
              <a:solidFill>
                <a:schemeClr val="accent1">
                  <a:lumMod val="50000"/>
                </a:schemeClr>
              </a:solidFill>
            </a:endParaRPr>
          </a:p>
        </p:txBody>
      </p:sp>
      <p:sp>
        <p:nvSpPr>
          <p:cNvPr id="38" name="Rectangle 37"/>
          <p:cNvSpPr/>
          <p:nvPr/>
        </p:nvSpPr>
        <p:spPr>
          <a:xfrm>
            <a:off x="990600" y="4050268"/>
            <a:ext cx="3276600" cy="2215991"/>
          </a:xfrm>
          <a:prstGeom prst="rect">
            <a:avLst/>
          </a:prstGeom>
        </p:spPr>
        <p:txBody>
          <a:bodyPr wrap="square">
            <a:spAutoFit/>
          </a:bodyPr>
          <a:lstStyle/>
          <a:p>
            <a:r>
              <a:rPr lang="en-US" dirty="0" smtClean="0">
                <a:solidFill>
                  <a:schemeClr val="accent1">
                    <a:lumMod val="50000"/>
                  </a:schemeClr>
                </a:solidFill>
              </a:rPr>
              <a:t>Cos(</a:t>
            </a:r>
            <a:r>
              <a:rPr lang="en-US" dirty="0"/>
              <a:t>ɸ</a:t>
            </a:r>
            <a:r>
              <a:rPr lang="en-US" dirty="0" smtClean="0">
                <a:solidFill>
                  <a:schemeClr val="accent1">
                    <a:lumMod val="50000"/>
                  </a:schemeClr>
                </a:solidFill>
              </a:rPr>
              <a:t>) </a:t>
            </a:r>
            <a:r>
              <a:rPr lang="en-US" dirty="0">
                <a:solidFill>
                  <a:schemeClr val="accent1">
                    <a:lumMod val="50000"/>
                  </a:schemeClr>
                </a:solidFill>
              </a:rPr>
              <a:t>=  </a:t>
            </a:r>
            <a:r>
              <a:rPr lang="en-US" dirty="0" err="1" smtClean="0">
                <a:solidFill>
                  <a:schemeClr val="accent1">
                    <a:lumMod val="50000"/>
                  </a:schemeClr>
                </a:solidFill>
              </a:rPr>
              <a:t>d</a:t>
            </a:r>
            <a:r>
              <a:rPr lang="en-US" baseline="-25000" dirty="0" err="1" smtClean="0">
                <a:solidFill>
                  <a:schemeClr val="accent1">
                    <a:lumMod val="50000"/>
                  </a:schemeClr>
                </a:solidFill>
              </a:rPr>
              <a:t>Moon</a:t>
            </a:r>
            <a:r>
              <a:rPr lang="en-US" dirty="0" smtClean="0">
                <a:solidFill>
                  <a:schemeClr val="accent1">
                    <a:lumMod val="50000"/>
                  </a:schemeClr>
                </a:solidFill>
              </a:rPr>
              <a:t>/</a:t>
            </a:r>
            <a:r>
              <a:rPr lang="en-US" dirty="0" err="1" smtClean="0">
                <a:solidFill>
                  <a:schemeClr val="accent1">
                    <a:lumMod val="50000"/>
                  </a:schemeClr>
                </a:solidFill>
              </a:rPr>
              <a:t>d</a:t>
            </a:r>
            <a:r>
              <a:rPr lang="en-US" baseline="-25000" dirty="0" err="1" smtClean="0">
                <a:solidFill>
                  <a:schemeClr val="accent1">
                    <a:lumMod val="50000"/>
                  </a:schemeClr>
                </a:solidFill>
              </a:rPr>
              <a:t>Sun</a:t>
            </a:r>
            <a:endParaRPr lang="en-US" baseline="-25000" dirty="0" smtClean="0">
              <a:solidFill>
                <a:schemeClr val="accent1">
                  <a:lumMod val="50000"/>
                </a:schemeClr>
              </a:solidFill>
            </a:endParaRPr>
          </a:p>
          <a:p>
            <a:endParaRPr lang="en-US" baseline="-25000" dirty="0">
              <a:solidFill>
                <a:schemeClr val="accent1">
                  <a:lumMod val="50000"/>
                </a:schemeClr>
              </a:solidFill>
            </a:endParaRPr>
          </a:p>
          <a:p>
            <a:r>
              <a:rPr lang="en-US" dirty="0" err="1" smtClean="0">
                <a:solidFill>
                  <a:schemeClr val="accent1">
                    <a:lumMod val="50000"/>
                  </a:schemeClr>
                </a:solidFill>
              </a:rPr>
              <a:t>d</a:t>
            </a:r>
            <a:r>
              <a:rPr lang="en-US" baseline="-25000" dirty="0" err="1" smtClean="0">
                <a:solidFill>
                  <a:schemeClr val="accent1">
                    <a:lumMod val="50000"/>
                  </a:schemeClr>
                </a:solidFill>
              </a:rPr>
              <a:t>Sun</a:t>
            </a:r>
            <a:r>
              <a:rPr lang="en-US" dirty="0" smtClean="0">
                <a:solidFill>
                  <a:schemeClr val="accent1">
                    <a:lumMod val="50000"/>
                  </a:schemeClr>
                </a:solidFill>
              </a:rPr>
              <a:t> </a:t>
            </a:r>
            <a:r>
              <a:rPr lang="en-US" dirty="0">
                <a:solidFill>
                  <a:schemeClr val="accent1">
                    <a:lumMod val="50000"/>
                  </a:schemeClr>
                </a:solidFill>
              </a:rPr>
              <a:t>=  </a:t>
            </a:r>
            <a:r>
              <a:rPr lang="en-US" dirty="0" err="1" smtClean="0">
                <a:solidFill>
                  <a:schemeClr val="accent1">
                    <a:lumMod val="50000"/>
                  </a:schemeClr>
                </a:solidFill>
              </a:rPr>
              <a:t>d</a:t>
            </a:r>
            <a:r>
              <a:rPr lang="en-US" baseline="-25000" dirty="0" err="1" smtClean="0">
                <a:solidFill>
                  <a:schemeClr val="accent1">
                    <a:lumMod val="50000"/>
                  </a:schemeClr>
                </a:solidFill>
              </a:rPr>
              <a:t>Moon</a:t>
            </a:r>
            <a:r>
              <a:rPr lang="en-US" dirty="0" smtClean="0">
                <a:solidFill>
                  <a:schemeClr val="accent1">
                    <a:lumMod val="50000"/>
                  </a:schemeClr>
                </a:solidFill>
              </a:rPr>
              <a:t>/</a:t>
            </a:r>
            <a:r>
              <a:rPr lang="en-US" dirty="0">
                <a:solidFill>
                  <a:schemeClr val="accent1">
                    <a:lumMod val="50000"/>
                  </a:schemeClr>
                </a:solidFill>
              </a:rPr>
              <a:t>Cos(</a:t>
            </a:r>
            <a:r>
              <a:rPr lang="en-US" dirty="0"/>
              <a:t>ɸ</a:t>
            </a:r>
            <a:r>
              <a:rPr lang="en-US" dirty="0" smtClean="0">
                <a:solidFill>
                  <a:schemeClr val="accent1">
                    <a:lumMod val="50000"/>
                  </a:schemeClr>
                </a:solidFill>
              </a:rPr>
              <a:t>)</a:t>
            </a:r>
          </a:p>
          <a:p>
            <a:endParaRPr lang="en-US" b="1" dirty="0">
              <a:solidFill>
                <a:schemeClr val="accent1">
                  <a:lumMod val="50000"/>
                </a:schemeClr>
              </a:solidFill>
            </a:endParaRPr>
          </a:p>
          <a:p>
            <a:r>
              <a:rPr lang="en-US" dirty="0" smtClean="0"/>
              <a:t>ɸ = 89.852 degrees</a:t>
            </a:r>
          </a:p>
          <a:p>
            <a:endParaRPr lang="en-US" b="1" dirty="0">
              <a:solidFill>
                <a:schemeClr val="accent1">
                  <a:lumMod val="50000"/>
                </a:schemeClr>
              </a:solidFill>
            </a:endParaRPr>
          </a:p>
          <a:p>
            <a:r>
              <a:rPr lang="en-US" b="1" dirty="0" err="1">
                <a:solidFill>
                  <a:schemeClr val="accent1">
                    <a:lumMod val="50000"/>
                  </a:schemeClr>
                </a:solidFill>
              </a:rPr>
              <a:t>d</a:t>
            </a:r>
            <a:r>
              <a:rPr lang="en-US" b="1" baseline="-25000" dirty="0" err="1">
                <a:solidFill>
                  <a:schemeClr val="accent1">
                    <a:lumMod val="50000"/>
                  </a:schemeClr>
                </a:solidFill>
              </a:rPr>
              <a:t>Sun</a:t>
            </a:r>
            <a:r>
              <a:rPr lang="en-US" b="1" dirty="0">
                <a:solidFill>
                  <a:schemeClr val="accent1">
                    <a:lumMod val="50000"/>
                  </a:schemeClr>
                </a:solidFill>
              </a:rPr>
              <a:t> =  </a:t>
            </a:r>
            <a:r>
              <a:rPr lang="en-US" b="1" dirty="0" smtClean="0">
                <a:solidFill>
                  <a:schemeClr val="accent1">
                    <a:lumMod val="50000"/>
                  </a:schemeClr>
                </a:solidFill>
              </a:rPr>
              <a:t>389d</a:t>
            </a:r>
            <a:r>
              <a:rPr lang="en-US" b="1" baseline="-25000" dirty="0" smtClean="0">
                <a:solidFill>
                  <a:schemeClr val="accent1">
                    <a:lumMod val="50000"/>
                  </a:schemeClr>
                </a:solidFill>
              </a:rPr>
              <a:t>Moon </a:t>
            </a:r>
            <a:r>
              <a:rPr lang="en-US" b="1" dirty="0" smtClean="0">
                <a:solidFill>
                  <a:schemeClr val="accent1">
                    <a:lumMod val="50000"/>
                  </a:schemeClr>
                </a:solidFill>
              </a:rPr>
              <a:t>= 1.496x10</a:t>
            </a:r>
            <a:r>
              <a:rPr lang="en-US" b="1" baseline="30000" dirty="0" smtClean="0">
                <a:solidFill>
                  <a:schemeClr val="accent1">
                    <a:lumMod val="50000"/>
                  </a:schemeClr>
                </a:solidFill>
              </a:rPr>
              <a:t>8</a:t>
            </a:r>
            <a:r>
              <a:rPr lang="en-US" b="1" dirty="0" smtClean="0">
                <a:solidFill>
                  <a:schemeClr val="accent1">
                    <a:lumMod val="50000"/>
                  </a:schemeClr>
                </a:solidFill>
              </a:rPr>
              <a:t> km</a:t>
            </a:r>
            <a:endParaRPr lang="en-US" b="1" dirty="0">
              <a:solidFill>
                <a:schemeClr val="accent1">
                  <a:lumMod val="50000"/>
                </a:schemeClr>
              </a:solidFill>
            </a:endParaRPr>
          </a:p>
          <a:p>
            <a:r>
              <a:rPr lang="en-US" b="1" dirty="0" smtClean="0">
                <a:solidFill>
                  <a:schemeClr val="accent1">
                    <a:lumMod val="50000"/>
                  </a:schemeClr>
                </a:solidFill>
              </a:rPr>
              <a:t> </a:t>
            </a:r>
            <a:endParaRPr lang="en-US" baseline="-25000" dirty="0">
              <a:solidFill>
                <a:schemeClr val="accent1">
                  <a:lumMod val="50000"/>
                </a:schemeClr>
              </a:solidFill>
            </a:endParaRPr>
          </a:p>
        </p:txBody>
      </p:sp>
    </p:spTree>
    <p:extLst>
      <p:ext uri="{BB962C8B-B14F-4D97-AF65-F5344CB8AC3E}">
        <p14:creationId xmlns:p14="http://schemas.microsoft.com/office/powerpoint/2010/main" val="2883923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1960" y="1234440"/>
            <a:ext cx="9966960" cy="9966960"/>
          </a:xfrm>
          <a:prstGeom prst="ellipse">
            <a:avLst/>
          </a:prstGeom>
          <a:solidFill>
            <a:srgbClr val="FFFF00"/>
          </a:solidFill>
          <a:ln>
            <a:solidFill>
              <a:srgbClr val="BBB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smtClean="0"/>
              <a:t>Part 4: Relative Size of the Earth and Sun</a:t>
            </a:r>
            <a:endParaRPr lang="en-US" sz="3600" dirty="0"/>
          </a:p>
        </p:txBody>
      </p:sp>
      <p:sp>
        <p:nvSpPr>
          <p:cNvPr id="3" name="Oval 2"/>
          <p:cNvSpPr/>
          <p:nvPr/>
        </p:nvSpPr>
        <p:spPr>
          <a:xfrm>
            <a:off x="4419600" y="1676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853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mendez\AppData\Local\Microsoft\Windows\Temporary Internet Files\Content.IE5\P4TZY21T\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381000"/>
            <a:ext cx="8382000" cy="430887"/>
          </a:xfrm>
          <a:prstGeom prst="rect">
            <a:avLst/>
          </a:prstGeom>
        </p:spPr>
        <p:txBody>
          <a:bodyPr wrap="square">
            <a:spAutoFit/>
          </a:bodyPr>
          <a:lstStyle/>
          <a:p>
            <a:pPr algn="ctr"/>
            <a:r>
              <a:rPr lang="en-US" sz="2200" i="1" dirty="0" smtClean="0">
                <a:solidFill>
                  <a:srgbClr val="002060"/>
                </a:solidFill>
              </a:rPr>
              <a:t>relate angular size with physical size to determine distance</a:t>
            </a:r>
          </a:p>
        </p:txBody>
      </p:sp>
      <p:grpSp>
        <p:nvGrpSpPr>
          <p:cNvPr id="15" name="Group 14"/>
          <p:cNvGrpSpPr/>
          <p:nvPr/>
        </p:nvGrpSpPr>
        <p:grpSpPr>
          <a:xfrm>
            <a:off x="1189037" y="2279809"/>
            <a:ext cx="7070726" cy="2784395"/>
            <a:chOff x="1142999" y="4876800"/>
            <a:chExt cx="7070726" cy="2784395"/>
          </a:xfrm>
        </p:grpSpPr>
        <p:pic>
          <p:nvPicPr>
            <p:cNvPr id="10" name="Picture 3" descr="An image of an eye."/>
            <p:cNvPicPr>
              <a:picLocks noChangeAspect="1" noChangeArrowheads="1"/>
            </p:cNvPicPr>
            <p:nvPr/>
          </p:nvPicPr>
          <p:blipFill>
            <a:blip r:embed="rId4" cstate="print"/>
            <a:srcRect/>
            <a:stretch>
              <a:fillRect/>
            </a:stretch>
          </p:blipFill>
          <p:spPr bwMode="auto">
            <a:xfrm>
              <a:off x="6934200" y="5257800"/>
              <a:ext cx="1279525" cy="674688"/>
            </a:xfrm>
            <a:prstGeom prst="rect">
              <a:avLst/>
            </a:prstGeom>
            <a:noFill/>
            <a:ln w="9525">
              <a:noFill/>
              <a:miter lim="800000"/>
              <a:headEnd/>
              <a:tailEnd/>
            </a:ln>
          </p:spPr>
        </p:pic>
        <p:sp>
          <p:nvSpPr>
            <p:cNvPr id="9" name="AutoShape 13"/>
            <p:cNvSpPr>
              <a:spLocks noChangeArrowheads="1"/>
            </p:cNvSpPr>
            <p:nvPr/>
          </p:nvSpPr>
          <p:spPr bwMode="auto">
            <a:xfrm>
              <a:off x="1447800" y="4876800"/>
              <a:ext cx="6019800" cy="609600"/>
            </a:xfrm>
            <a:prstGeom prst="rtTriangle">
              <a:avLst/>
            </a:prstGeom>
            <a:noFill/>
            <a:ln w="9525">
              <a:solidFill>
                <a:srgbClr val="FF0000"/>
              </a:solidFill>
              <a:miter lim="800000"/>
              <a:headEnd/>
              <a:tailEnd/>
            </a:ln>
          </p:spPr>
          <p:txBody>
            <a:bodyPr wrap="none" anchor="ctr"/>
            <a:lstStyle/>
            <a:p>
              <a:endParaRPr lang="en-US"/>
            </a:p>
          </p:txBody>
        </p:sp>
        <p:sp>
          <p:nvSpPr>
            <p:cNvPr id="11" name="Rectangle 10"/>
            <p:cNvSpPr/>
            <p:nvPr/>
          </p:nvSpPr>
          <p:spPr>
            <a:xfrm>
              <a:off x="1143000" y="4953000"/>
              <a:ext cx="351378" cy="369332"/>
            </a:xfrm>
            <a:prstGeom prst="rect">
              <a:avLst/>
            </a:prstGeom>
          </p:spPr>
          <p:txBody>
            <a:bodyPr wrap="square">
              <a:spAutoFit/>
            </a:bodyPr>
            <a:lstStyle/>
            <a:p>
              <a:r>
                <a:rPr lang="en-US" b="1" dirty="0" smtClean="0"/>
                <a:t>R</a:t>
              </a:r>
              <a:endParaRPr lang="en-US" dirty="0"/>
            </a:p>
          </p:txBody>
        </p:sp>
        <p:sp>
          <p:nvSpPr>
            <p:cNvPr id="12" name="Rectangle 11"/>
            <p:cNvSpPr/>
            <p:nvPr/>
          </p:nvSpPr>
          <p:spPr>
            <a:xfrm>
              <a:off x="2667000" y="5181600"/>
              <a:ext cx="325730" cy="369332"/>
            </a:xfrm>
            <a:prstGeom prst="rect">
              <a:avLst/>
            </a:prstGeom>
          </p:spPr>
          <p:txBody>
            <a:bodyPr wrap="none">
              <a:spAutoFit/>
            </a:bodyPr>
            <a:lstStyle/>
            <a:p>
              <a:r>
                <a:rPr lang="en-US" b="1" dirty="0" smtClean="0">
                  <a:solidFill>
                    <a:schemeClr val="accent1">
                      <a:lumMod val="50000"/>
                    </a:schemeClr>
                  </a:solidFill>
                </a:rPr>
                <a:t>d</a:t>
              </a:r>
              <a:endParaRPr lang="en-US" dirty="0">
                <a:solidFill>
                  <a:schemeClr val="accent1">
                    <a:lumMod val="50000"/>
                  </a:schemeClr>
                </a:solidFill>
              </a:endParaRPr>
            </a:p>
          </p:txBody>
        </p:sp>
        <p:sp>
          <p:nvSpPr>
            <p:cNvPr id="13" name="Text Box 11"/>
            <p:cNvSpPr txBox="1">
              <a:spLocks noChangeArrowheads="1"/>
            </p:cNvSpPr>
            <p:nvPr/>
          </p:nvSpPr>
          <p:spPr bwMode="auto">
            <a:xfrm>
              <a:off x="5257800" y="5181600"/>
              <a:ext cx="315913" cy="396875"/>
            </a:xfrm>
            <a:prstGeom prst="rect">
              <a:avLst/>
            </a:prstGeom>
            <a:noFill/>
            <a:ln w="9525">
              <a:noFill/>
              <a:miter lim="800000"/>
              <a:headEnd/>
              <a:tailEnd/>
            </a:ln>
          </p:spPr>
          <p:txBody>
            <a:bodyPr wrap="none" lIns="91432" tIns="45716" rIns="91432" bIns="45716">
              <a:spAutoFit/>
            </a:bodyPr>
            <a:lstStyle/>
            <a:p>
              <a:pPr algn="ctr"/>
              <a:r>
                <a:rPr lang="en-US" sz="2000" dirty="0">
                  <a:solidFill>
                    <a:schemeClr val="accent1">
                      <a:lumMod val="50000"/>
                    </a:schemeClr>
                  </a:solidFill>
                  <a:latin typeface="Times New Roman" pitchFamily="18" charset="0"/>
                  <a:sym typeface="Symbol" pitchFamily="18" charset="2"/>
                </a:rPr>
                <a:t></a:t>
              </a:r>
              <a:endParaRPr lang="en-US" sz="2000" dirty="0">
                <a:solidFill>
                  <a:schemeClr val="accent1">
                    <a:lumMod val="50000"/>
                  </a:schemeClr>
                </a:solidFill>
                <a:latin typeface="Times New Roman" pitchFamily="18" charset="0"/>
              </a:endParaRPr>
            </a:p>
          </p:txBody>
        </p:sp>
        <p:sp>
          <p:nvSpPr>
            <p:cNvPr id="14" name="Text Box 12"/>
            <p:cNvSpPr txBox="1">
              <a:spLocks noChangeArrowheads="1"/>
            </p:cNvSpPr>
            <p:nvPr/>
          </p:nvSpPr>
          <p:spPr bwMode="auto">
            <a:xfrm>
              <a:off x="1142999" y="6091543"/>
              <a:ext cx="7070725" cy="1569652"/>
            </a:xfrm>
            <a:prstGeom prst="rect">
              <a:avLst/>
            </a:prstGeom>
            <a:noFill/>
            <a:ln w="9525">
              <a:noFill/>
              <a:miter lim="800000"/>
              <a:headEnd/>
              <a:tailEnd/>
            </a:ln>
          </p:spPr>
          <p:txBody>
            <a:bodyPr wrap="square" lIns="91432" tIns="45716" rIns="91432" bIns="45716">
              <a:spAutoFit/>
            </a:bodyPr>
            <a:lstStyle/>
            <a:p>
              <a:pPr algn="ctr"/>
              <a:r>
                <a:rPr lang="en-US" sz="2400" dirty="0" smtClean="0"/>
                <a:t>R = </a:t>
              </a:r>
              <a:r>
                <a:rPr lang="en-US" sz="2400" dirty="0" err="1" smtClean="0"/>
                <a:t>d</a:t>
              </a:r>
              <a:r>
                <a:rPr lang="en-US" sz="2400" dirty="0" err="1"/>
                <a:t>Tan</a:t>
              </a:r>
              <a:r>
                <a:rPr lang="en-US" sz="2400" dirty="0"/>
                <a:t>(</a:t>
              </a:r>
              <a:r>
                <a:rPr lang="en-US" sz="2400" dirty="0">
                  <a:sym typeface="Symbol" pitchFamily="18" charset="2"/>
                </a:rPr>
                <a:t></a:t>
              </a:r>
              <a:r>
                <a:rPr lang="en-US" sz="2400" dirty="0"/>
                <a:t>)</a:t>
              </a:r>
            </a:p>
            <a:p>
              <a:pPr algn="ctr"/>
              <a:endParaRPr lang="en-US" sz="2400" dirty="0"/>
            </a:p>
            <a:p>
              <a:pPr algn="ctr"/>
              <a:endParaRPr lang="en-US" sz="2400" dirty="0"/>
            </a:p>
            <a:p>
              <a:pPr algn="ctr"/>
              <a:endParaRPr lang="en-US" sz="2400" dirty="0" smtClean="0"/>
            </a:p>
          </p:txBody>
        </p:sp>
      </p:grpSp>
      <p:cxnSp>
        <p:nvCxnSpPr>
          <p:cNvPr id="17" name="Straight Connector 16"/>
          <p:cNvCxnSpPr/>
          <p:nvPr/>
        </p:nvCxnSpPr>
        <p:spPr>
          <a:xfrm flipH="1">
            <a:off x="1469232" y="2889409"/>
            <a:ext cx="6044406" cy="5762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8759779" flipH="1">
            <a:off x="6324600" y="2709302"/>
            <a:ext cx="304800" cy="394494"/>
          </a:xfrm>
          <a:prstGeom prst="arc">
            <a:avLst>
              <a:gd name="adj1" fmla="val 16200000"/>
              <a:gd name="adj2" fmla="val 213426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019800" y="2672477"/>
            <a:ext cx="304800" cy="369332"/>
          </a:xfrm>
          <a:prstGeom prst="rect">
            <a:avLst/>
          </a:prstGeom>
          <a:noFill/>
        </p:spPr>
        <p:txBody>
          <a:bodyPr wrap="square" rtlCol="0">
            <a:spAutoFit/>
          </a:bodyPr>
          <a:lstStyle/>
          <a:p>
            <a:r>
              <a:rPr lang="en-US" dirty="0" smtClean="0"/>
              <a:t>A</a:t>
            </a:r>
            <a:endParaRPr lang="en-US" dirty="0"/>
          </a:p>
        </p:txBody>
      </p:sp>
      <p:sp>
        <p:nvSpPr>
          <p:cNvPr id="16" name="TextBox 15"/>
          <p:cNvSpPr txBox="1"/>
          <p:nvPr/>
        </p:nvSpPr>
        <p:spPr>
          <a:xfrm>
            <a:off x="1066800" y="990600"/>
            <a:ext cx="7329487" cy="646331"/>
          </a:xfrm>
          <a:prstGeom prst="rect">
            <a:avLst/>
          </a:prstGeom>
          <a:noFill/>
        </p:spPr>
        <p:txBody>
          <a:bodyPr wrap="square" rtlCol="0">
            <a:spAutoFit/>
          </a:bodyPr>
          <a:lstStyle/>
          <a:p>
            <a:r>
              <a:rPr lang="en-US" dirty="0" smtClean="0"/>
              <a:t>Take a picture of the Sun and measure the width of the Sun in pixels. Use your calibration of number of degrees per pixel to calculate the angle.</a:t>
            </a:r>
            <a:endParaRPr lang="en-US" dirty="0"/>
          </a:p>
        </p:txBody>
      </p:sp>
    </p:spTree>
    <p:extLst>
      <p:ext uri="{BB962C8B-B14F-4D97-AF65-F5344CB8AC3E}">
        <p14:creationId xmlns:p14="http://schemas.microsoft.com/office/powerpoint/2010/main" val="331810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mendez\AppData\Local\Microsoft\Windows\Temporary Internet Files\Content.IE5\P4TZY21T\MC900440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381000"/>
            <a:ext cx="8382000" cy="430887"/>
          </a:xfrm>
          <a:prstGeom prst="rect">
            <a:avLst/>
          </a:prstGeom>
        </p:spPr>
        <p:txBody>
          <a:bodyPr wrap="square">
            <a:spAutoFit/>
          </a:bodyPr>
          <a:lstStyle/>
          <a:p>
            <a:pPr algn="ctr"/>
            <a:r>
              <a:rPr lang="en-US" sz="2200" i="1" dirty="0" smtClean="0">
                <a:solidFill>
                  <a:srgbClr val="002060"/>
                </a:solidFill>
              </a:rPr>
              <a:t>relate angular size with physical size to determine distance</a:t>
            </a:r>
          </a:p>
        </p:txBody>
      </p:sp>
      <p:grpSp>
        <p:nvGrpSpPr>
          <p:cNvPr id="15" name="Group 14"/>
          <p:cNvGrpSpPr/>
          <p:nvPr/>
        </p:nvGrpSpPr>
        <p:grpSpPr>
          <a:xfrm>
            <a:off x="1189037" y="2279809"/>
            <a:ext cx="7070726" cy="3892391"/>
            <a:chOff x="1142999" y="4876800"/>
            <a:chExt cx="7070726" cy="3892391"/>
          </a:xfrm>
        </p:grpSpPr>
        <p:pic>
          <p:nvPicPr>
            <p:cNvPr id="10" name="Picture 3" descr="An image of an eye."/>
            <p:cNvPicPr>
              <a:picLocks noChangeAspect="1" noChangeArrowheads="1"/>
            </p:cNvPicPr>
            <p:nvPr/>
          </p:nvPicPr>
          <p:blipFill>
            <a:blip r:embed="rId3" cstate="print"/>
            <a:srcRect/>
            <a:stretch>
              <a:fillRect/>
            </a:stretch>
          </p:blipFill>
          <p:spPr bwMode="auto">
            <a:xfrm>
              <a:off x="6934200" y="5257800"/>
              <a:ext cx="1279525" cy="674688"/>
            </a:xfrm>
            <a:prstGeom prst="rect">
              <a:avLst/>
            </a:prstGeom>
            <a:noFill/>
            <a:ln w="9525">
              <a:noFill/>
              <a:miter lim="800000"/>
              <a:headEnd/>
              <a:tailEnd/>
            </a:ln>
          </p:spPr>
        </p:pic>
        <p:sp>
          <p:nvSpPr>
            <p:cNvPr id="9" name="AutoShape 13"/>
            <p:cNvSpPr>
              <a:spLocks noChangeArrowheads="1"/>
            </p:cNvSpPr>
            <p:nvPr/>
          </p:nvSpPr>
          <p:spPr bwMode="auto">
            <a:xfrm>
              <a:off x="1447800" y="4876800"/>
              <a:ext cx="6019800" cy="609600"/>
            </a:xfrm>
            <a:prstGeom prst="rtTriangle">
              <a:avLst/>
            </a:prstGeom>
            <a:noFill/>
            <a:ln w="9525">
              <a:solidFill>
                <a:srgbClr val="FF0000"/>
              </a:solidFill>
              <a:miter lim="800000"/>
              <a:headEnd/>
              <a:tailEnd/>
            </a:ln>
          </p:spPr>
          <p:txBody>
            <a:bodyPr wrap="none" anchor="ctr"/>
            <a:lstStyle/>
            <a:p>
              <a:endParaRPr lang="en-US"/>
            </a:p>
          </p:txBody>
        </p:sp>
        <p:sp>
          <p:nvSpPr>
            <p:cNvPr id="11" name="Rectangle 10"/>
            <p:cNvSpPr/>
            <p:nvPr/>
          </p:nvSpPr>
          <p:spPr>
            <a:xfrm>
              <a:off x="1143000" y="4953000"/>
              <a:ext cx="351378" cy="369332"/>
            </a:xfrm>
            <a:prstGeom prst="rect">
              <a:avLst/>
            </a:prstGeom>
          </p:spPr>
          <p:txBody>
            <a:bodyPr wrap="square">
              <a:spAutoFit/>
            </a:bodyPr>
            <a:lstStyle/>
            <a:p>
              <a:r>
                <a:rPr lang="en-US" b="1" dirty="0" smtClean="0"/>
                <a:t>R</a:t>
              </a:r>
              <a:endParaRPr lang="en-US" dirty="0"/>
            </a:p>
          </p:txBody>
        </p:sp>
        <p:sp>
          <p:nvSpPr>
            <p:cNvPr id="12" name="Rectangle 11"/>
            <p:cNvSpPr/>
            <p:nvPr/>
          </p:nvSpPr>
          <p:spPr>
            <a:xfrm>
              <a:off x="2667000" y="5181600"/>
              <a:ext cx="325730" cy="369332"/>
            </a:xfrm>
            <a:prstGeom prst="rect">
              <a:avLst/>
            </a:prstGeom>
          </p:spPr>
          <p:txBody>
            <a:bodyPr wrap="none">
              <a:spAutoFit/>
            </a:bodyPr>
            <a:lstStyle/>
            <a:p>
              <a:r>
                <a:rPr lang="en-US" b="1" dirty="0" smtClean="0">
                  <a:solidFill>
                    <a:schemeClr val="accent1">
                      <a:lumMod val="50000"/>
                    </a:schemeClr>
                  </a:solidFill>
                </a:rPr>
                <a:t>d</a:t>
              </a:r>
              <a:endParaRPr lang="en-US" dirty="0">
                <a:solidFill>
                  <a:schemeClr val="accent1">
                    <a:lumMod val="50000"/>
                  </a:schemeClr>
                </a:solidFill>
              </a:endParaRPr>
            </a:p>
          </p:txBody>
        </p:sp>
        <p:sp>
          <p:nvSpPr>
            <p:cNvPr id="13" name="Text Box 11"/>
            <p:cNvSpPr txBox="1">
              <a:spLocks noChangeArrowheads="1"/>
            </p:cNvSpPr>
            <p:nvPr/>
          </p:nvSpPr>
          <p:spPr bwMode="auto">
            <a:xfrm>
              <a:off x="5257800" y="5181600"/>
              <a:ext cx="315913" cy="396875"/>
            </a:xfrm>
            <a:prstGeom prst="rect">
              <a:avLst/>
            </a:prstGeom>
            <a:noFill/>
            <a:ln w="9525">
              <a:noFill/>
              <a:miter lim="800000"/>
              <a:headEnd/>
              <a:tailEnd/>
            </a:ln>
          </p:spPr>
          <p:txBody>
            <a:bodyPr wrap="none" lIns="91432" tIns="45716" rIns="91432" bIns="45716">
              <a:spAutoFit/>
            </a:bodyPr>
            <a:lstStyle/>
            <a:p>
              <a:pPr algn="ctr"/>
              <a:r>
                <a:rPr lang="en-US" sz="2000" dirty="0">
                  <a:solidFill>
                    <a:schemeClr val="accent1">
                      <a:lumMod val="50000"/>
                    </a:schemeClr>
                  </a:solidFill>
                  <a:latin typeface="Times New Roman" pitchFamily="18" charset="0"/>
                  <a:sym typeface="Symbol" pitchFamily="18" charset="2"/>
                </a:rPr>
                <a:t></a:t>
              </a:r>
              <a:endParaRPr lang="en-US" sz="2000" dirty="0">
                <a:solidFill>
                  <a:schemeClr val="accent1">
                    <a:lumMod val="50000"/>
                  </a:schemeClr>
                </a:solidFill>
                <a:latin typeface="Times New Roman" pitchFamily="18" charset="0"/>
              </a:endParaRPr>
            </a:p>
          </p:txBody>
        </p:sp>
        <p:sp>
          <p:nvSpPr>
            <p:cNvPr id="14" name="Text Box 12"/>
            <p:cNvSpPr txBox="1">
              <a:spLocks noChangeArrowheads="1"/>
            </p:cNvSpPr>
            <p:nvPr/>
          </p:nvSpPr>
          <p:spPr bwMode="auto">
            <a:xfrm>
              <a:off x="1142999" y="6091543"/>
              <a:ext cx="7070725" cy="2677648"/>
            </a:xfrm>
            <a:prstGeom prst="rect">
              <a:avLst/>
            </a:prstGeom>
            <a:noFill/>
            <a:ln w="9525">
              <a:noFill/>
              <a:miter lim="800000"/>
              <a:headEnd/>
              <a:tailEnd/>
            </a:ln>
          </p:spPr>
          <p:txBody>
            <a:bodyPr wrap="square" lIns="91432" tIns="45716" rIns="91432" bIns="45716">
              <a:spAutoFit/>
            </a:bodyPr>
            <a:lstStyle/>
            <a:p>
              <a:pPr algn="ctr"/>
              <a:r>
                <a:rPr lang="en-US" sz="2400" dirty="0" smtClean="0"/>
                <a:t>R = </a:t>
              </a:r>
              <a:r>
                <a:rPr lang="en-US" sz="2400" dirty="0" err="1" smtClean="0"/>
                <a:t>d</a:t>
              </a:r>
              <a:r>
                <a:rPr lang="en-US" sz="2400" dirty="0" err="1"/>
                <a:t>Tan</a:t>
              </a:r>
              <a:r>
                <a:rPr lang="en-US" sz="2400" dirty="0"/>
                <a:t>(</a:t>
              </a:r>
              <a:r>
                <a:rPr lang="en-US" sz="2400" dirty="0">
                  <a:sym typeface="Symbol" pitchFamily="18" charset="2"/>
                </a:rPr>
                <a:t></a:t>
              </a:r>
              <a:r>
                <a:rPr lang="en-US" sz="2400" dirty="0"/>
                <a:t>)</a:t>
              </a:r>
            </a:p>
            <a:p>
              <a:pPr algn="ctr"/>
              <a:endParaRPr lang="en-US" sz="2400" dirty="0"/>
            </a:p>
            <a:p>
              <a:pPr algn="ctr"/>
              <a:r>
                <a:rPr lang="en-US" sz="2400" dirty="0" smtClean="0"/>
                <a:t>Angular size of Sun, A = 0.533 degrees</a:t>
              </a:r>
              <a:endParaRPr lang="en-US" sz="2400" dirty="0" smtClean="0">
                <a:sym typeface="Symbol" pitchFamily="18" charset="2"/>
              </a:endParaRPr>
            </a:p>
            <a:p>
              <a:pPr algn="ctr"/>
              <a:endParaRPr lang="en-US" sz="2400" dirty="0" smtClean="0"/>
            </a:p>
            <a:p>
              <a:pPr algn="ctr"/>
              <a:r>
                <a:rPr lang="en-US" sz="2400" dirty="0" err="1" smtClean="0"/>
                <a:t>R</a:t>
              </a:r>
              <a:r>
                <a:rPr lang="en-US" sz="2400" baseline="-25000" dirty="0" err="1" smtClean="0"/>
                <a:t>Sun</a:t>
              </a:r>
              <a:r>
                <a:rPr lang="en-US" sz="2400" dirty="0" smtClean="0"/>
                <a:t> = </a:t>
              </a:r>
              <a:r>
                <a:rPr lang="en-US" sz="2400" dirty="0" err="1" smtClean="0"/>
                <a:t>d</a:t>
              </a:r>
              <a:r>
                <a:rPr lang="en-US" sz="2400" baseline="-25000" dirty="0" err="1" smtClean="0"/>
                <a:t>Sun</a:t>
              </a:r>
              <a:r>
                <a:rPr lang="en-US" sz="2400" dirty="0" err="1" smtClean="0"/>
                <a:t>Tan</a:t>
              </a:r>
              <a:r>
                <a:rPr lang="en-US" sz="2400" dirty="0" smtClean="0"/>
                <a:t>(0.533/2) = 1.81d</a:t>
              </a:r>
              <a:r>
                <a:rPr lang="en-US" sz="2400" baseline="-25000" dirty="0" smtClean="0"/>
                <a:t>Moon </a:t>
              </a:r>
              <a:r>
                <a:rPr lang="en-US" sz="2400" dirty="0" smtClean="0"/>
                <a:t>= </a:t>
              </a:r>
              <a:r>
                <a:rPr lang="en-US" sz="2400" b="1" dirty="0" smtClean="0"/>
                <a:t>109 </a:t>
              </a:r>
              <a:r>
                <a:rPr lang="en-US" sz="2400" b="1" dirty="0" err="1" smtClean="0"/>
                <a:t>R</a:t>
              </a:r>
              <a:r>
                <a:rPr lang="en-US" sz="2400" b="1" baseline="-25000" dirty="0" err="1" smtClean="0"/>
                <a:t>Earth</a:t>
              </a:r>
              <a:endParaRPr lang="en-US" sz="2400" b="1" dirty="0" smtClean="0"/>
            </a:p>
            <a:p>
              <a:pPr algn="ctr"/>
              <a:endParaRPr lang="en-US" sz="2400" dirty="0" smtClean="0"/>
            </a:p>
            <a:p>
              <a:pPr algn="ctr"/>
              <a:endParaRPr lang="en-US" sz="2400" dirty="0" smtClean="0"/>
            </a:p>
          </p:txBody>
        </p:sp>
      </p:grpSp>
      <p:cxnSp>
        <p:nvCxnSpPr>
          <p:cNvPr id="17" name="Straight Connector 16"/>
          <p:cNvCxnSpPr/>
          <p:nvPr/>
        </p:nvCxnSpPr>
        <p:spPr>
          <a:xfrm flipH="1">
            <a:off x="1469232" y="2889409"/>
            <a:ext cx="6044406" cy="5762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8759779" flipH="1">
            <a:off x="6324600" y="2709302"/>
            <a:ext cx="304800" cy="394494"/>
          </a:xfrm>
          <a:prstGeom prst="arc">
            <a:avLst>
              <a:gd name="adj1" fmla="val 16200000"/>
              <a:gd name="adj2" fmla="val 213426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019800" y="2672477"/>
            <a:ext cx="304800" cy="369332"/>
          </a:xfrm>
          <a:prstGeom prst="rect">
            <a:avLst/>
          </a:prstGeom>
          <a:noFill/>
        </p:spPr>
        <p:txBody>
          <a:bodyPr wrap="square" rtlCol="0">
            <a:spAutoFit/>
          </a:bodyPr>
          <a:lstStyle/>
          <a:p>
            <a:r>
              <a:rPr lang="en-US" dirty="0" smtClean="0"/>
              <a:t>A</a:t>
            </a:r>
            <a:endParaRPr lang="en-US" dirty="0"/>
          </a:p>
        </p:txBody>
      </p:sp>
      <p:sp>
        <p:nvSpPr>
          <p:cNvPr id="16" name="TextBox 15"/>
          <p:cNvSpPr txBox="1"/>
          <p:nvPr/>
        </p:nvSpPr>
        <p:spPr>
          <a:xfrm>
            <a:off x="1066800" y="990600"/>
            <a:ext cx="7329487" cy="646331"/>
          </a:xfrm>
          <a:prstGeom prst="rect">
            <a:avLst/>
          </a:prstGeom>
          <a:noFill/>
        </p:spPr>
        <p:txBody>
          <a:bodyPr wrap="square" rtlCol="0">
            <a:spAutoFit/>
          </a:bodyPr>
          <a:lstStyle/>
          <a:p>
            <a:r>
              <a:rPr lang="en-US" dirty="0" smtClean="0"/>
              <a:t>Take a picture of the Sun and measure the width of the Sun in pixels. Use your calibration of number of degrees per pixel to calculate the angle.</a:t>
            </a:r>
            <a:endParaRPr lang="en-US" dirty="0"/>
          </a:p>
        </p:txBody>
      </p:sp>
    </p:spTree>
    <p:extLst>
      <p:ext uri="{BB962C8B-B14F-4D97-AF65-F5344CB8AC3E}">
        <p14:creationId xmlns:p14="http://schemas.microsoft.com/office/powerpoint/2010/main" val="406786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dirty="0" smtClean="0"/>
              <a:t>Part 5: Discussion</a:t>
            </a:r>
            <a:endParaRPr lang="en-US" sz="3600" dirty="0"/>
          </a:p>
        </p:txBody>
      </p:sp>
      <p:sp>
        <p:nvSpPr>
          <p:cNvPr id="3" name="Rectangle 2"/>
          <p:cNvSpPr/>
          <p:nvPr/>
        </p:nvSpPr>
        <p:spPr>
          <a:xfrm>
            <a:off x="1749208" y="1997839"/>
            <a:ext cx="5645584" cy="2862322"/>
          </a:xfrm>
          <a:prstGeom prst="rect">
            <a:avLst/>
          </a:prstGeom>
        </p:spPr>
        <p:txBody>
          <a:bodyPr wrap="none">
            <a:spAutoFit/>
          </a:bodyPr>
          <a:lstStyle/>
          <a:p>
            <a:pPr lvl="0"/>
            <a:r>
              <a:rPr lang="en-US" sz="3600" b="1" dirty="0" err="1"/>
              <a:t>R</a:t>
            </a:r>
            <a:r>
              <a:rPr lang="en-US" sz="3600" b="1" baseline="-25000" dirty="0" err="1"/>
              <a:t>Moon</a:t>
            </a:r>
            <a:r>
              <a:rPr lang="en-US" sz="3600" b="1" dirty="0"/>
              <a:t> = 0.273R</a:t>
            </a:r>
            <a:r>
              <a:rPr lang="en-US" sz="3600" b="1" baseline="-25000" dirty="0"/>
              <a:t>Earth</a:t>
            </a:r>
          </a:p>
          <a:p>
            <a:r>
              <a:rPr lang="en-US" sz="3600" b="1" dirty="0" err="1"/>
              <a:t>d</a:t>
            </a:r>
            <a:r>
              <a:rPr lang="en-US" sz="3600" b="1" baseline="-25000" dirty="0" err="1"/>
              <a:t>Moon</a:t>
            </a:r>
            <a:r>
              <a:rPr lang="en-US" sz="3600" b="1" dirty="0"/>
              <a:t> = 60R</a:t>
            </a:r>
            <a:r>
              <a:rPr lang="en-US" sz="3600" b="1" baseline="-25000" dirty="0"/>
              <a:t>Earth</a:t>
            </a:r>
          </a:p>
          <a:p>
            <a:r>
              <a:rPr lang="en-US" sz="3600" b="1" dirty="0" err="1"/>
              <a:t>d</a:t>
            </a:r>
            <a:r>
              <a:rPr lang="en-US" sz="3600" b="1" baseline="-25000" dirty="0" err="1"/>
              <a:t>Sun</a:t>
            </a:r>
            <a:r>
              <a:rPr lang="en-US" sz="3600" b="1" dirty="0"/>
              <a:t> </a:t>
            </a:r>
            <a:r>
              <a:rPr lang="en-US" sz="3600" b="1" dirty="0" smtClean="0"/>
              <a:t>   = 389d</a:t>
            </a:r>
            <a:r>
              <a:rPr lang="en-US" sz="3600" b="1" baseline="-25000" dirty="0" smtClean="0"/>
              <a:t>Moon</a:t>
            </a:r>
            <a:endParaRPr lang="en-US" sz="3600" b="1" baseline="-25000" dirty="0"/>
          </a:p>
          <a:p>
            <a:r>
              <a:rPr lang="en-US" sz="3600" b="1" dirty="0" err="1" smtClean="0"/>
              <a:t>R</a:t>
            </a:r>
            <a:r>
              <a:rPr lang="en-US" sz="3600" b="1" baseline="-25000" dirty="0" err="1" smtClean="0"/>
              <a:t>Sun</a:t>
            </a:r>
            <a:r>
              <a:rPr lang="en-US" sz="3600" b="1" dirty="0" smtClean="0"/>
              <a:t>    = 109 </a:t>
            </a:r>
            <a:r>
              <a:rPr lang="en-US" sz="3600" b="1" dirty="0" err="1" smtClean="0"/>
              <a:t>R</a:t>
            </a:r>
            <a:r>
              <a:rPr lang="en-US" sz="3600" b="1" baseline="-25000" dirty="0" err="1" smtClean="0"/>
              <a:t>Earth</a:t>
            </a:r>
            <a:r>
              <a:rPr lang="en-US" sz="3600" b="1" baseline="-25000" dirty="0"/>
              <a:t> </a:t>
            </a:r>
            <a:r>
              <a:rPr lang="en-US" sz="3600" b="1" dirty="0" smtClean="0"/>
              <a:t>= 399</a:t>
            </a:r>
            <a:r>
              <a:rPr lang="en-US" sz="3600" b="1" dirty="0"/>
              <a:t> </a:t>
            </a:r>
            <a:r>
              <a:rPr lang="en-US" sz="3600" b="1" dirty="0" err="1"/>
              <a:t>R</a:t>
            </a:r>
            <a:r>
              <a:rPr lang="en-US" sz="3600" b="1" baseline="-25000" dirty="0" err="1"/>
              <a:t>Moon</a:t>
            </a:r>
            <a:endParaRPr lang="en-US" sz="3600" b="1" baseline="-25000" dirty="0" smtClean="0"/>
          </a:p>
          <a:p>
            <a:endParaRPr lang="en-US" sz="3600" b="1" dirty="0"/>
          </a:p>
        </p:txBody>
      </p:sp>
    </p:spTree>
    <p:extLst>
      <p:ext uri="{BB962C8B-B14F-4D97-AF65-F5344CB8AC3E}">
        <p14:creationId xmlns:p14="http://schemas.microsoft.com/office/powerpoint/2010/main" val="383954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i.space.com/images/i/000/010/257/i02/keats-lunar-eclipse-june-2011-3.jpg?130816988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6080" y="0"/>
            <a:ext cx="2941320" cy="324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49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i.space.com/images/i/000/010/257/i02/keats-lunar-eclipse-june-2011-3.jpg?130816988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6080" y="0"/>
            <a:ext cx="2941320" cy="324811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a:spLocks noChangeAspect="1"/>
          </p:cNvSpPr>
          <p:nvPr/>
        </p:nvSpPr>
        <p:spPr>
          <a:xfrm>
            <a:off x="3642360" y="1066800"/>
            <a:ext cx="1371600" cy="1371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a:spLocks noChangeAspect="1"/>
          </p:cNvSpPr>
          <p:nvPr/>
        </p:nvSpPr>
        <p:spPr>
          <a:xfrm>
            <a:off x="2953512" y="1399032"/>
            <a:ext cx="3566160" cy="3566160"/>
          </a:xfrm>
          <a:prstGeom prst="ellipse">
            <a:avLst/>
          </a:prstGeom>
          <a:noFill/>
          <a:ln>
            <a:solidFill>
              <a:srgbClr val="BBB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64150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5400000">
            <a:off x="6400800" y="1143000"/>
            <a:ext cx="914400" cy="4572000"/>
          </a:xfrm>
          <a:prstGeom prst="triangle">
            <a:avLst>
              <a:gd name="adj" fmla="val 500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rot="16200000">
            <a:off x="5924550" y="209550"/>
            <a:ext cx="1905000" cy="4533900"/>
          </a:xfrm>
          <a:prstGeom prst="triangle">
            <a:avLst>
              <a:gd name="adj" fmla="val 249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6200000" flipH="1">
            <a:off x="5905499" y="2133600"/>
            <a:ext cx="1905001" cy="4572000"/>
          </a:xfrm>
          <a:prstGeom prst="triangle">
            <a:avLst>
              <a:gd name="adj" fmla="val 227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162556" y="1105608"/>
            <a:ext cx="4818888" cy="46467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114800" y="2971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58000" y="3305556"/>
            <a:ext cx="246888" cy="246888"/>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2514600"/>
            <a:ext cx="1828800" cy="1828800"/>
          </a:xfrm>
          <a:prstGeom prst="ellipse">
            <a:avLst/>
          </a:prstGeom>
          <a:solidFill>
            <a:srgbClr val="FFFF00"/>
          </a:solidFill>
          <a:ln>
            <a:solidFill>
              <a:srgbClr val="BBB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6" idx="0"/>
          </p:cNvCxnSpPr>
          <p:nvPr/>
        </p:nvCxnSpPr>
        <p:spPr>
          <a:xfrm>
            <a:off x="0" y="2514600"/>
            <a:ext cx="9220200" cy="914400"/>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flipV="1">
            <a:off x="0" y="3429000"/>
            <a:ext cx="9220200" cy="914400"/>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1000" y="1447800"/>
            <a:ext cx="8991600" cy="2819400"/>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2514600"/>
            <a:ext cx="9067800" cy="2895600"/>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 idx="0"/>
          </p:cNvCxnSpPr>
          <p:nvPr/>
        </p:nvCxnSpPr>
        <p:spPr>
          <a:xfrm>
            <a:off x="4572000" y="2971800"/>
            <a:ext cx="4572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 idx="4"/>
          </p:cNvCxnSpPr>
          <p:nvPr/>
        </p:nvCxnSpPr>
        <p:spPr>
          <a:xfrm>
            <a:off x="4572000" y="3886200"/>
            <a:ext cx="4572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rot="16200000">
            <a:off x="4344108" y="969264"/>
            <a:ext cx="150984"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15000" y="2590800"/>
            <a:ext cx="1143000" cy="381000"/>
          </a:xfrm>
          <a:prstGeom prst="rect">
            <a:avLst/>
          </a:prstGeom>
          <a:noFill/>
        </p:spPr>
        <p:txBody>
          <a:bodyPr wrap="square" rtlCol="0">
            <a:spAutoFit/>
          </a:bodyPr>
          <a:lstStyle/>
          <a:p>
            <a:r>
              <a:rPr lang="en-US" dirty="0" smtClean="0"/>
              <a:t>Penumbra</a:t>
            </a:r>
            <a:endParaRPr lang="en-US" dirty="0"/>
          </a:p>
        </p:txBody>
      </p:sp>
      <p:sp>
        <p:nvSpPr>
          <p:cNvPr id="15" name="TextBox 14"/>
          <p:cNvSpPr txBox="1"/>
          <p:nvPr/>
        </p:nvSpPr>
        <p:spPr>
          <a:xfrm>
            <a:off x="5715000" y="3962400"/>
            <a:ext cx="1143000" cy="381000"/>
          </a:xfrm>
          <a:prstGeom prst="rect">
            <a:avLst/>
          </a:prstGeom>
          <a:noFill/>
        </p:spPr>
        <p:txBody>
          <a:bodyPr wrap="square" rtlCol="0">
            <a:spAutoFit/>
          </a:bodyPr>
          <a:lstStyle/>
          <a:p>
            <a:r>
              <a:rPr lang="en-US" dirty="0" smtClean="0"/>
              <a:t>Penumbra</a:t>
            </a:r>
            <a:endParaRPr lang="en-US" dirty="0"/>
          </a:p>
        </p:txBody>
      </p:sp>
      <p:sp>
        <p:nvSpPr>
          <p:cNvPr id="17" name="TextBox 16"/>
          <p:cNvSpPr txBox="1"/>
          <p:nvPr/>
        </p:nvSpPr>
        <p:spPr>
          <a:xfrm>
            <a:off x="5715000" y="3276600"/>
            <a:ext cx="1143000" cy="381000"/>
          </a:xfrm>
          <a:prstGeom prst="rect">
            <a:avLst/>
          </a:prstGeom>
          <a:noFill/>
        </p:spPr>
        <p:txBody>
          <a:bodyPr wrap="square" rtlCol="0">
            <a:spAutoFit/>
          </a:bodyPr>
          <a:lstStyle/>
          <a:p>
            <a:r>
              <a:rPr lang="en-US" dirty="0" smtClean="0"/>
              <a:t>Umbra</a:t>
            </a:r>
            <a:endParaRPr lang="en-US" dirty="0"/>
          </a:p>
        </p:txBody>
      </p:sp>
      <p:sp>
        <p:nvSpPr>
          <p:cNvPr id="9" name="TextBox 8"/>
          <p:cNvSpPr txBox="1"/>
          <p:nvPr/>
        </p:nvSpPr>
        <p:spPr>
          <a:xfrm>
            <a:off x="228600" y="6172200"/>
            <a:ext cx="2971800" cy="369332"/>
          </a:xfrm>
          <a:prstGeom prst="rect">
            <a:avLst/>
          </a:prstGeom>
          <a:noFill/>
        </p:spPr>
        <p:txBody>
          <a:bodyPr wrap="square" rtlCol="0">
            <a:spAutoFit/>
          </a:bodyPr>
          <a:lstStyle/>
          <a:p>
            <a:r>
              <a:rPr lang="en-US" dirty="0" smtClean="0"/>
              <a:t>So not to scale!</a:t>
            </a:r>
            <a:endParaRPr lang="en-US" dirty="0"/>
          </a:p>
        </p:txBody>
      </p:sp>
    </p:spTree>
    <p:extLst>
      <p:ext uri="{BB962C8B-B14F-4D97-AF65-F5344CB8AC3E}">
        <p14:creationId xmlns:p14="http://schemas.microsoft.com/office/powerpoint/2010/main" val="145770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5001" y="381000"/>
            <a:ext cx="5791201" cy="5791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62800" y="2618232"/>
            <a:ext cx="1572768" cy="1572768"/>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4" idx="0"/>
          </p:cNvCxnSpPr>
          <p:nvPr/>
        </p:nvCxnSpPr>
        <p:spPr>
          <a:xfrm>
            <a:off x="990600" y="381000"/>
            <a:ext cx="92201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 idx="4"/>
          </p:cNvCxnSpPr>
          <p:nvPr/>
        </p:nvCxnSpPr>
        <p:spPr>
          <a:xfrm>
            <a:off x="990600" y="6172201"/>
            <a:ext cx="93725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0258" y="313712"/>
            <a:ext cx="9599745" cy="85112"/>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28600" y="356268"/>
            <a:ext cx="9448087" cy="95344"/>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27858" y="6110500"/>
            <a:ext cx="9599745" cy="85112"/>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6200" y="6153056"/>
            <a:ext cx="9448087" cy="95344"/>
          </a:xfrm>
          <a:prstGeom prst="line">
            <a:avLst/>
          </a:prstGeom>
          <a:ln>
            <a:solidFill>
              <a:srgbClr val="BBB70B"/>
            </a:solidFill>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8839200" y="3305556"/>
            <a:ext cx="228600" cy="19964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6200" y="6412468"/>
            <a:ext cx="5867400" cy="369332"/>
          </a:xfrm>
          <a:prstGeom prst="rect">
            <a:avLst/>
          </a:prstGeom>
          <a:noFill/>
        </p:spPr>
        <p:txBody>
          <a:bodyPr wrap="square" rtlCol="0">
            <a:spAutoFit/>
          </a:bodyPr>
          <a:lstStyle/>
          <a:p>
            <a:r>
              <a:rPr lang="en-US" dirty="0" smtClean="0"/>
              <a:t>Closer to scale: Moon is much farther away, however.</a:t>
            </a:r>
            <a:endParaRPr lang="en-US" dirty="0"/>
          </a:p>
        </p:txBody>
      </p:sp>
    </p:spTree>
    <p:extLst>
      <p:ext uri="{BB962C8B-B14F-4D97-AF65-F5344CB8AC3E}">
        <p14:creationId xmlns:p14="http://schemas.microsoft.com/office/powerpoint/2010/main" val="408364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93"/>
          <a:stretch/>
        </p:blipFill>
        <p:spPr bwMode="auto">
          <a:xfrm>
            <a:off x="442913" y="379141"/>
            <a:ext cx="8258175" cy="637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a:spLocks noChangeAspect="1"/>
          </p:cNvSpPr>
          <p:nvPr/>
        </p:nvSpPr>
        <p:spPr>
          <a:xfrm>
            <a:off x="502920" y="4773168"/>
            <a:ext cx="1271016" cy="127101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051304" y="1399032"/>
            <a:ext cx="4654296" cy="465429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 name="Rectangle 1"/>
          <p:cNvSpPr/>
          <p:nvPr/>
        </p:nvSpPr>
        <p:spPr>
          <a:xfrm>
            <a:off x="7848600" y="228600"/>
            <a:ext cx="852488" cy="117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71800" y="914400"/>
            <a:ext cx="2743200" cy="461665"/>
          </a:xfrm>
          <a:prstGeom prst="rect">
            <a:avLst/>
          </a:prstGeom>
          <a:noFill/>
        </p:spPr>
        <p:txBody>
          <a:bodyPr wrap="square" rtlCol="0">
            <a:spAutoFit/>
          </a:bodyPr>
          <a:lstStyle/>
          <a:p>
            <a:pPr algn="ctr"/>
            <a:r>
              <a:rPr lang="en-US" sz="2400" b="1" dirty="0" smtClean="0">
                <a:solidFill>
                  <a:srgbClr val="0070C0"/>
                </a:solidFill>
              </a:rPr>
              <a:t>Earth’s Diameter</a:t>
            </a:r>
            <a:endParaRPr lang="en-US" sz="2400" b="1" dirty="0">
              <a:solidFill>
                <a:srgbClr val="0070C0"/>
              </a:solidFill>
            </a:endParaRPr>
          </a:p>
        </p:txBody>
      </p:sp>
    </p:spTree>
    <p:extLst>
      <p:ext uri="{BB962C8B-B14F-4D97-AF65-F5344CB8AC3E}">
        <p14:creationId xmlns:p14="http://schemas.microsoft.com/office/powerpoint/2010/main" val="1276900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i.space.com/images/i/000/010/257/i02/keats-lunar-eclipse-june-2011-3.jpg?130816988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6080" y="0"/>
            <a:ext cx="2941320" cy="324811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a:spLocks noChangeAspect="1"/>
          </p:cNvSpPr>
          <p:nvPr/>
        </p:nvSpPr>
        <p:spPr>
          <a:xfrm>
            <a:off x="3642360" y="1066800"/>
            <a:ext cx="1371600" cy="13716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a:spLocks noChangeAspect="1"/>
          </p:cNvSpPr>
          <p:nvPr/>
        </p:nvSpPr>
        <p:spPr>
          <a:xfrm>
            <a:off x="2953512" y="1399032"/>
            <a:ext cx="3566160" cy="3566160"/>
          </a:xfrm>
          <a:prstGeom prst="ellipse">
            <a:avLst/>
          </a:prstGeom>
          <a:noFill/>
          <a:ln>
            <a:solidFill>
              <a:srgbClr val="BBB7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a:spLocks noChangeAspect="1"/>
          </p:cNvSpPr>
          <p:nvPr/>
        </p:nvSpPr>
        <p:spPr>
          <a:xfrm>
            <a:off x="2218944" y="762000"/>
            <a:ext cx="5020056" cy="50200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228600" y="5477470"/>
            <a:ext cx="3124200" cy="923330"/>
          </a:xfrm>
          <a:prstGeom prst="rect">
            <a:avLst/>
          </a:prstGeom>
          <a:noFill/>
        </p:spPr>
        <p:txBody>
          <a:bodyPr wrap="square" rtlCol="0">
            <a:spAutoFit/>
          </a:bodyPr>
          <a:lstStyle/>
          <a:p>
            <a:r>
              <a:rPr lang="en-US" dirty="0" err="1" smtClean="0">
                <a:solidFill>
                  <a:schemeClr val="bg1"/>
                </a:solidFill>
              </a:rPr>
              <a:t>Radius</a:t>
            </a:r>
            <a:r>
              <a:rPr lang="en-US" baseline="-25000" dirty="0" err="1" smtClean="0">
                <a:solidFill>
                  <a:schemeClr val="bg1"/>
                </a:solidFill>
              </a:rPr>
              <a:t>Moon</a:t>
            </a:r>
            <a:r>
              <a:rPr lang="en-US" dirty="0" smtClean="0">
                <a:solidFill>
                  <a:schemeClr val="bg1"/>
                </a:solidFill>
              </a:rPr>
              <a:t> = 0.273 x </a:t>
            </a:r>
            <a:r>
              <a:rPr lang="en-US" dirty="0" err="1" smtClean="0">
                <a:solidFill>
                  <a:schemeClr val="bg1"/>
                </a:solidFill>
              </a:rPr>
              <a:t>Radius</a:t>
            </a:r>
            <a:r>
              <a:rPr lang="en-US" baseline="-25000" dirty="0" err="1" smtClean="0">
                <a:solidFill>
                  <a:schemeClr val="bg1"/>
                </a:solidFill>
              </a:rPr>
              <a:t>Earth</a:t>
            </a:r>
            <a:endParaRPr lang="en-US" baseline="-25000" dirty="0" smtClean="0">
              <a:solidFill>
                <a:schemeClr val="bg1"/>
              </a:solidFill>
            </a:endParaRPr>
          </a:p>
          <a:p>
            <a:endParaRPr lang="en-US" dirty="0">
              <a:solidFill>
                <a:schemeClr val="bg1"/>
              </a:solidFill>
            </a:endParaRPr>
          </a:p>
          <a:p>
            <a:r>
              <a:rPr lang="en-US" dirty="0" smtClean="0">
                <a:solidFill>
                  <a:schemeClr val="bg1"/>
                </a:solidFill>
              </a:rPr>
              <a:t>= 1.73 x 10</a:t>
            </a:r>
            <a:r>
              <a:rPr lang="en-US" baseline="30000" dirty="0" smtClean="0">
                <a:solidFill>
                  <a:schemeClr val="bg1"/>
                </a:solidFill>
              </a:rPr>
              <a:t>3</a:t>
            </a:r>
            <a:r>
              <a:rPr lang="en-US" dirty="0" smtClean="0">
                <a:solidFill>
                  <a:schemeClr val="bg1"/>
                </a:solidFill>
              </a:rPr>
              <a:t> km </a:t>
            </a:r>
            <a:endParaRPr lang="en-US" dirty="0">
              <a:solidFill>
                <a:schemeClr val="bg1"/>
              </a:solidFill>
            </a:endParaRPr>
          </a:p>
        </p:txBody>
      </p:sp>
    </p:spTree>
    <p:extLst>
      <p:ext uri="{BB962C8B-B14F-4D97-AF65-F5344CB8AC3E}">
        <p14:creationId xmlns:p14="http://schemas.microsoft.com/office/powerpoint/2010/main" val="8848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2: Distance to the Moon</a:t>
            </a:r>
            <a:endParaRPr lang="en-US" sz="3600" dirty="0"/>
          </a:p>
        </p:txBody>
      </p:sp>
      <p:grpSp>
        <p:nvGrpSpPr>
          <p:cNvPr id="8" name="Group 7"/>
          <p:cNvGrpSpPr/>
          <p:nvPr/>
        </p:nvGrpSpPr>
        <p:grpSpPr>
          <a:xfrm rot="1653676">
            <a:off x="651968" y="3684814"/>
            <a:ext cx="8429356" cy="274320"/>
            <a:chOff x="294020" y="3352800"/>
            <a:chExt cx="8429356" cy="274320"/>
          </a:xfrm>
        </p:grpSpPr>
        <p:sp>
          <p:nvSpPr>
            <p:cNvPr id="4" name="Oval 3"/>
            <p:cNvSpPr/>
            <p:nvPr/>
          </p:nvSpPr>
          <p:spPr>
            <a:xfrm>
              <a:off x="294020" y="3352800"/>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50224" y="3478888"/>
              <a:ext cx="73152" cy="73152"/>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3853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9651</TotalTime>
  <Words>2452</Words>
  <Application>Microsoft Office PowerPoint</Application>
  <PresentationFormat>On-screen Show (4:3)</PresentationFormat>
  <Paragraphs>188</Paragraphs>
  <Slides>24</Slides>
  <Notes>14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2_Office Theme</vt:lpstr>
      <vt:lpstr> Rulers of the Universe: Aristarchus</vt:lpstr>
      <vt:lpstr>Part 1: Relative Size of the Earth and Moon</vt:lpstr>
      <vt:lpstr>PowerPoint Presentation</vt:lpstr>
      <vt:lpstr>PowerPoint Presentation</vt:lpstr>
      <vt:lpstr>PowerPoint Presentation</vt:lpstr>
      <vt:lpstr>PowerPoint Presentation</vt:lpstr>
      <vt:lpstr>PowerPoint Presentation</vt:lpstr>
      <vt:lpstr>PowerPoint Presentation</vt:lpstr>
      <vt:lpstr>Part 2: Distance to the Moon</vt:lpstr>
      <vt:lpstr>PowerPoint Presentation</vt:lpstr>
      <vt:lpstr>PowerPoint Presentation</vt:lpstr>
      <vt:lpstr>PowerPoint Presentation</vt:lpstr>
      <vt:lpstr>PowerPoint Presentation</vt:lpstr>
      <vt:lpstr>PowerPoint Presentation</vt:lpstr>
      <vt:lpstr>Part 3: Distance to the Sun</vt:lpstr>
      <vt:lpstr>PowerPoint Presentation</vt:lpstr>
      <vt:lpstr>PowerPoint Presentation</vt:lpstr>
      <vt:lpstr>PowerPoint Presentation</vt:lpstr>
      <vt:lpstr>PowerPoint Presentation</vt:lpstr>
      <vt:lpstr>PowerPoint Presentation</vt:lpstr>
      <vt:lpstr>Part 4: Relative Size of the Earth and Sun</vt:lpstr>
      <vt:lpstr>PowerPoint Presentation</vt:lpstr>
      <vt:lpstr>PowerPoint Presentation</vt:lpstr>
      <vt:lpstr>Part 5: 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Mendez</dc:creator>
  <cp:lastModifiedBy>Bryan Mendez</cp:lastModifiedBy>
  <cp:revision>54</cp:revision>
  <dcterms:created xsi:type="dcterms:W3CDTF">2006-08-16T00:00:00Z</dcterms:created>
  <dcterms:modified xsi:type="dcterms:W3CDTF">2014-03-24T23:40:23Z</dcterms:modified>
</cp:coreProperties>
</file>